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9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97.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0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110"/>
  </p:notesMasterIdLst>
  <p:handoutMasterIdLst>
    <p:handoutMasterId r:id="rId111"/>
  </p:handoutMasterIdLst>
  <p:sldIdLst>
    <p:sldId id="256" r:id="rId2"/>
    <p:sldId id="493" r:id="rId3"/>
    <p:sldId id="452" r:id="rId4"/>
    <p:sldId id="453" r:id="rId5"/>
    <p:sldId id="454" r:id="rId6"/>
    <p:sldId id="455" r:id="rId7"/>
    <p:sldId id="456" r:id="rId8"/>
    <p:sldId id="457" r:id="rId9"/>
    <p:sldId id="458" r:id="rId10"/>
    <p:sldId id="459" r:id="rId11"/>
    <p:sldId id="460" r:id="rId12"/>
    <p:sldId id="461" r:id="rId13"/>
    <p:sldId id="462" r:id="rId14"/>
    <p:sldId id="463" r:id="rId15"/>
    <p:sldId id="464" r:id="rId16"/>
    <p:sldId id="465" r:id="rId17"/>
    <p:sldId id="466" r:id="rId18"/>
    <p:sldId id="467" r:id="rId19"/>
    <p:sldId id="468" r:id="rId20"/>
    <p:sldId id="469" r:id="rId21"/>
    <p:sldId id="470" r:id="rId22"/>
    <p:sldId id="471" r:id="rId23"/>
    <p:sldId id="472" r:id="rId24"/>
    <p:sldId id="473" r:id="rId25"/>
    <p:sldId id="474" r:id="rId26"/>
    <p:sldId id="475" r:id="rId27"/>
    <p:sldId id="476" r:id="rId28"/>
    <p:sldId id="477" r:id="rId29"/>
    <p:sldId id="478" r:id="rId30"/>
    <p:sldId id="479" r:id="rId31"/>
    <p:sldId id="480" r:id="rId32"/>
    <p:sldId id="481" r:id="rId33"/>
    <p:sldId id="482" r:id="rId34"/>
    <p:sldId id="483" r:id="rId35"/>
    <p:sldId id="484" r:id="rId36"/>
    <p:sldId id="485" r:id="rId37"/>
    <p:sldId id="486" r:id="rId38"/>
    <p:sldId id="559" r:id="rId39"/>
    <p:sldId id="560" r:id="rId40"/>
    <p:sldId id="561" r:id="rId41"/>
    <p:sldId id="562" r:id="rId42"/>
    <p:sldId id="569" r:id="rId43"/>
    <p:sldId id="487" r:id="rId44"/>
    <p:sldId id="563" r:id="rId45"/>
    <p:sldId id="565" r:id="rId46"/>
    <p:sldId id="567" r:id="rId47"/>
    <p:sldId id="568" r:id="rId48"/>
    <p:sldId id="566" r:id="rId49"/>
    <p:sldId id="564" r:id="rId50"/>
    <p:sldId id="488" r:id="rId51"/>
    <p:sldId id="489" r:id="rId52"/>
    <p:sldId id="490" r:id="rId53"/>
    <p:sldId id="492" r:id="rId54"/>
    <p:sldId id="494" r:id="rId55"/>
    <p:sldId id="495" r:id="rId56"/>
    <p:sldId id="496" r:id="rId57"/>
    <p:sldId id="497" r:id="rId58"/>
    <p:sldId id="498" r:id="rId59"/>
    <p:sldId id="499" r:id="rId60"/>
    <p:sldId id="500" r:id="rId61"/>
    <p:sldId id="501" r:id="rId62"/>
    <p:sldId id="502" r:id="rId63"/>
    <p:sldId id="503" r:id="rId64"/>
    <p:sldId id="509" r:id="rId65"/>
    <p:sldId id="510" r:id="rId66"/>
    <p:sldId id="511" r:id="rId67"/>
    <p:sldId id="512" r:id="rId68"/>
    <p:sldId id="513" r:id="rId69"/>
    <p:sldId id="514" r:id="rId70"/>
    <p:sldId id="515" r:id="rId71"/>
    <p:sldId id="516" r:id="rId72"/>
    <p:sldId id="517" r:id="rId73"/>
    <p:sldId id="518" r:id="rId74"/>
    <p:sldId id="519" r:id="rId75"/>
    <p:sldId id="520" r:id="rId76"/>
    <p:sldId id="521" r:id="rId77"/>
    <p:sldId id="522" r:id="rId78"/>
    <p:sldId id="523" r:id="rId79"/>
    <p:sldId id="524" r:id="rId80"/>
    <p:sldId id="525" r:id="rId81"/>
    <p:sldId id="526" r:id="rId82"/>
    <p:sldId id="527" r:id="rId83"/>
    <p:sldId id="528" r:id="rId84"/>
    <p:sldId id="529" r:id="rId85"/>
    <p:sldId id="530" r:id="rId86"/>
    <p:sldId id="531" r:id="rId87"/>
    <p:sldId id="532" r:id="rId88"/>
    <p:sldId id="533" r:id="rId89"/>
    <p:sldId id="534" r:id="rId90"/>
    <p:sldId id="535" r:id="rId91"/>
    <p:sldId id="538" r:id="rId92"/>
    <p:sldId id="549" r:id="rId93"/>
    <p:sldId id="550" r:id="rId94"/>
    <p:sldId id="551" r:id="rId95"/>
    <p:sldId id="552" r:id="rId96"/>
    <p:sldId id="553" r:id="rId97"/>
    <p:sldId id="554" r:id="rId98"/>
    <p:sldId id="555" r:id="rId99"/>
    <p:sldId id="556" r:id="rId100"/>
    <p:sldId id="557" r:id="rId101"/>
    <p:sldId id="558" r:id="rId102"/>
    <p:sldId id="537" r:id="rId103"/>
    <p:sldId id="546" r:id="rId104"/>
    <p:sldId id="547" r:id="rId105"/>
    <p:sldId id="544" r:id="rId106"/>
    <p:sldId id="548" r:id="rId107"/>
    <p:sldId id="545" r:id="rId108"/>
    <p:sldId id="406" r:id="rId109"/>
  </p:sldIdLst>
  <p:sldSz cx="9144000" cy="6858000" type="screen4x3"/>
  <p:notesSz cx="6669088" cy="9775825"/>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2704"/>
    <a:srgbClr val="FF6251"/>
  </p:clrMru>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307" autoAdjust="0"/>
    <p:restoredTop sz="94660" autoAdjust="0"/>
  </p:normalViewPr>
  <p:slideViewPr>
    <p:cSldViewPr>
      <p:cViewPr varScale="1">
        <p:scale>
          <a:sx n="97" d="100"/>
          <a:sy n="97" d="100"/>
        </p:scale>
        <p:origin x="-90" y="-246"/>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notesViewPr>
    <p:cSldViewPr>
      <p:cViewPr varScale="1">
        <p:scale>
          <a:sx n="56" d="100"/>
          <a:sy n="56" d="100"/>
        </p:scale>
        <p:origin x="-1860" y="-96"/>
      </p:cViewPr>
      <p:guideLst>
        <p:guide orient="horz" pos="3079"/>
        <p:guide pos="2101"/>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notesMaster" Target="notesMasters/notesMaster1.xml"/><Relationship Id="rId115"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889938" cy="488791"/>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ru-RU" dirty="0"/>
          </a:p>
        </p:txBody>
      </p:sp>
      <p:sp>
        <p:nvSpPr>
          <p:cNvPr id="3" name="Дата 2"/>
          <p:cNvSpPr>
            <a:spLocks noGrp="1"/>
          </p:cNvSpPr>
          <p:nvPr>
            <p:ph type="dt" sz="quarter" idx="1"/>
          </p:nvPr>
        </p:nvSpPr>
        <p:spPr>
          <a:xfrm>
            <a:off x="3777607" y="0"/>
            <a:ext cx="2889938" cy="488791"/>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49B21FAB-C703-4D43-9936-25217B06C9CB}" type="datetimeFigureOut">
              <a:rPr lang="ru-RU"/>
              <a:pPr>
                <a:defRPr/>
              </a:pPr>
              <a:t>15.06.2012</a:t>
            </a:fld>
            <a:endParaRPr lang="ru-RU" dirty="0"/>
          </a:p>
        </p:txBody>
      </p:sp>
      <p:sp>
        <p:nvSpPr>
          <p:cNvPr id="4" name="Нижний колонтитул 3"/>
          <p:cNvSpPr>
            <a:spLocks noGrp="1"/>
          </p:cNvSpPr>
          <p:nvPr>
            <p:ph type="ftr" sz="quarter" idx="2"/>
          </p:nvPr>
        </p:nvSpPr>
        <p:spPr>
          <a:xfrm>
            <a:off x="0" y="9285337"/>
            <a:ext cx="2889938" cy="488791"/>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ru-RU" dirty="0"/>
          </a:p>
        </p:txBody>
      </p:sp>
      <p:sp>
        <p:nvSpPr>
          <p:cNvPr id="5" name="Номер слайда 4"/>
          <p:cNvSpPr>
            <a:spLocks noGrp="1"/>
          </p:cNvSpPr>
          <p:nvPr>
            <p:ph type="sldNum" sz="quarter" idx="3"/>
          </p:nvPr>
        </p:nvSpPr>
        <p:spPr>
          <a:xfrm>
            <a:off x="3777607" y="9285337"/>
            <a:ext cx="2889938" cy="488791"/>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AE95D2A8-CBB2-438E-BA00-DA8A472B5469}" type="slidenum">
              <a:rPr lang="ru-RU"/>
              <a:pPr>
                <a:defRPr/>
              </a:pPr>
              <a:t>‹#›</a:t>
            </a:fld>
            <a:endParaRPr lang="ru-RU"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889938" cy="488791"/>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ru-RU" dirty="0"/>
          </a:p>
        </p:txBody>
      </p:sp>
      <p:sp>
        <p:nvSpPr>
          <p:cNvPr id="3" name="Дата 2"/>
          <p:cNvSpPr>
            <a:spLocks noGrp="1"/>
          </p:cNvSpPr>
          <p:nvPr>
            <p:ph type="dt" idx="1"/>
          </p:nvPr>
        </p:nvSpPr>
        <p:spPr>
          <a:xfrm>
            <a:off x="3777607" y="0"/>
            <a:ext cx="2889938" cy="488791"/>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840B88DD-7C77-49F6-9B7C-2CD6334B76AB}" type="datetimeFigureOut">
              <a:rPr lang="ru-RU"/>
              <a:pPr>
                <a:defRPr/>
              </a:pPr>
              <a:t>15.06.2012</a:t>
            </a:fld>
            <a:endParaRPr lang="ru-RU" dirty="0"/>
          </a:p>
        </p:txBody>
      </p:sp>
      <p:sp>
        <p:nvSpPr>
          <p:cNvPr id="4" name="Образ слайда 3"/>
          <p:cNvSpPr>
            <a:spLocks noGrp="1" noRot="1" noChangeAspect="1"/>
          </p:cNvSpPr>
          <p:nvPr>
            <p:ph type="sldImg" idx="2"/>
          </p:nvPr>
        </p:nvSpPr>
        <p:spPr>
          <a:xfrm>
            <a:off x="892175" y="733425"/>
            <a:ext cx="4884738" cy="3665538"/>
          </a:xfrm>
          <a:prstGeom prst="rect">
            <a:avLst/>
          </a:prstGeom>
          <a:noFill/>
          <a:ln w="12700">
            <a:solidFill>
              <a:prstClr val="black"/>
            </a:solidFill>
          </a:ln>
        </p:spPr>
        <p:txBody>
          <a:bodyPr vert="horz" lIns="91440" tIns="45720" rIns="91440" bIns="45720" rtlCol="0" anchor="ctr"/>
          <a:lstStyle/>
          <a:p>
            <a:pPr lvl="0"/>
            <a:endParaRPr lang="ru-RU" noProof="0" dirty="0"/>
          </a:p>
        </p:txBody>
      </p:sp>
      <p:sp>
        <p:nvSpPr>
          <p:cNvPr id="5" name="Заметки 4"/>
          <p:cNvSpPr>
            <a:spLocks noGrp="1"/>
          </p:cNvSpPr>
          <p:nvPr>
            <p:ph type="body" sz="quarter" idx="3"/>
          </p:nvPr>
        </p:nvSpPr>
        <p:spPr>
          <a:xfrm>
            <a:off x="666909" y="4643517"/>
            <a:ext cx="5335270" cy="4399121"/>
          </a:xfrm>
          <a:prstGeom prst="rect">
            <a:avLst/>
          </a:prstGeom>
        </p:spPr>
        <p:txBody>
          <a:bodyPr vert="horz" lIns="91440" tIns="45720" rIns="91440" bIns="45720" rtlCol="0">
            <a:normAutofit/>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
        <p:nvSpPr>
          <p:cNvPr id="6" name="Нижний колонтитул 5"/>
          <p:cNvSpPr>
            <a:spLocks noGrp="1"/>
          </p:cNvSpPr>
          <p:nvPr>
            <p:ph type="ftr" sz="quarter" idx="4"/>
          </p:nvPr>
        </p:nvSpPr>
        <p:spPr>
          <a:xfrm>
            <a:off x="0" y="9285337"/>
            <a:ext cx="2889938" cy="488791"/>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ru-RU" dirty="0"/>
          </a:p>
        </p:txBody>
      </p:sp>
      <p:sp>
        <p:nvSpPr>
          <p:cNvPr id="7" name="Номер слайда 6"/>
          <p:cNvSpPr>
            <a:spLocks noGrp="1"/>
          </p:cNvSpPr>
          <p:nvPr>
            <p:ph type="sldNum" sz="quarter" idx="5"/>
          </p:nvPr>
        </p:nvSpPr>
        <p:spPr>
          <a:xfrm>
            <a:off x="3777607" y="9285337"/>
            <a:ext cx="2889938" cy="488791"/>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DA5E10C1-6535-4F10-9AA3-0D26B0EDF5E2}" type="slidenum">
              <a:rPr lang="ru-RU"/>
              <a:pPr>
                <a:defRPr/>
              </a:pPr>
              <a:t>‹#›</a:t>
            </a:fld>
            <a:endParaRPr lang="ru-RU"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DA5E10C1-6535-4F10-9AA3-0D26B0EDF5E2}" type="slidenum">
              <a:rPr lang="ru-RU" smtClean="0"/>
              <a:pPr>
                <a:defRPr/>
              </a:pPr>
              <a:t>52</a:t>
            </a:fld>
            <a:endParaRPr lang="ru-RU"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8" name="Заголовок 7"/>
          <p:cNvSpPr>
            <a:spLocks noGrp="1"/>
          </p:cNvSpPr>
          <p:nvPr>
            <p:ph type="ctrTitle"/>
          </p:nvPr>
        </p:nvSpPr>
        <p:spPr>
          <a:xfrm>
            <a:off x="422031" y="1371600"/>
            <a:ext cx="82296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ru-RU" smtClean="0"/>
              <a:t>Образец заголовка</a:t>
            </a:r>
            <a:endParaRPr lang="en-US"/>
          </a:p>
        </p:txBody>
      </p:sp>
      <p:sp>
        <p:nvSpPr>
          <p:cNvPr id="9" name="Подзаголовок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smtClean="0"/>
              <a:t>Образец подзаголовка</a:t>
            </a:r>
            <a:endParaRPr lang="en-US"/>
          </a:p>
        </p:txBody>
      </p:sp>
      <p:sp>
        <p:nvSpPr>
          <p:cNvPr id="4" name="Дата 13"/>
          <p:cNvSpPr>
            <a:spLocks noGrp="1"/>
          </p:cNvSpPr>
          <p:nvPr>
            <p:ph type="dt" sz="half" idx="10"/>
          </p:nvPr>
        </p:nvSpPr>
        <p:spPr/>
        <p:txBody>
          <a:bodyPr/>
          <a:lstStyle>
            <a:lvl1pPr>
              <a:defRPr/>
            </a:lvl1pPr>
          </a:lstStyle>
          <a:p>
            <a:pPr>
              <a:defRPr/>
            </a:pPr>
            <a:fld id="{EF37FED3-91D9-4695-99C6-5A3E269F7740}" type="datetimeFigureOut">
              <a:rPr lang="ru-RU"/>
              <a:pPr>
                <a:defRPr/>
              </a:pPr>
              <a:t>15.06.2012</a:t>
            </a:fld>
            <a:endParaRPr lang="ru-RU" dirty="0"/>
          </a:p>
        </p:txBody>
      </p:sp>
      <p:sp>
        <p:nvSpPr>
          <p:cNvPr id="5" name="Нижний колонтитул 2"/>
          <p:cNvSpPr>
            <a:spLocks noGrp="1"/>
          </p:cNvSpPr>
          <p:nvPr>
            <p:ph type="ftr" sz="quarter" idx="11"/>
          </p:nvPr>
        </p:nvSpPr>
        <p:spPr/>
        <p:txBody>
          <a:bodyPr/>
          <a:lstStyle>
            <a:lvl1pPr>
              <a:defRPr/>
            </a:lvl1pPr>
          </a:lstStyle>
          <a:p>
            <a:pPr>
              <a:defRPr/>
            </a:pPr>
            <a:endParaRPr lang="ru-RU" dirty="0"/>
          </a:p>
        </p:txBody>
      </p:sp>
      <p:sp>
        <p:nvSpPr>
          <p:cNvPr id="6" name="Номер слайда 22"/>
          <p:cNvSpPr>
            <a:spLocks noGrp="1"/>
          </p:cNvSpPr>
          <p:nvPr>
            <p:ph type="sldNum" sz="quarter" idx="12"/>
          </p:nvPr>
        </p:nvSpPr>
        <p:spPr/>
        <p:txBody>
          <a:bodyPr/>
          <a:lstStyle>
            <a:lvl1pPr>
              <a:defRPr/>
            </a:lvl1pPr>
          </a:lstStyle>
          <a:p>
            <a:pPr>
              <a:defRPr/>
            </a:pPr>
            <a:fld id="{2660B03C-A7DF-49E4-8AB6-C11C5DB91162}" type="slidenum">
              <a:rPr lang="ru-RU"/>
              <a:pPr>
                <a:defRPr/>
              </a:pPr>
              <a:t>‹#›</a:t>
            </a:fld>
            <a:endParaRPr lang="ru-R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13"/>
          <p:cNvSpPr>
            <a:spLocks noGrp="1"/>
          </p:cNvSpPr>
          <p:nvPr>
            <p:ph type="dt" sz="half" idx="10"/>
          </p:nvPr>
        </p:nvSpPr>
        <p:spPr/>
        <p:txBody>
          <a:bodyPr/>
          <a:lstStyle>
            <a:lvl1pPr>
              <a:defRPr/>
            </a:lvl1pPr>
          </a:lstStyle>
          <a:p>
            <a:pPr>
              <a:defRPr/>
            </a:pPr>
            <a:fld id="{F0533020-A1F5-47A8-9929-D74B39FD2D16}" type="datetimeFigureOut">
              <a:rPr lang="ru-RU"/>
              <a:pPr>
                <a:defRPr/>
              </a:pPr>
              <a:t>15.06.2012</a:t>
            </a:fld>
            <a:endParaRPr lang="ru-RU" dirty="0"/>
          </a:p>
        </p:txBody>
      </p:sp>
      <p:sp>
        <p:nvSpPr>
          <p:cNvPr id="5" name="Нижний колонтитул 2"/>
          <p:cNvSpPr>
            <a:spLocks noGrp="1"/>
          </p:cNvSpPr>
          <p:nvPr>
            <p:ph type="ftr" sz="quarter" idx="11"/>
          </p:nvPr>
        </p:nvSpPr>
        <p:spPr/>
        <p:txBody>
          <a:bodyPr/>
          <a:lstStyle>
            <a:lvl1pPr>
              <a:defRPr/>
            </a:lvl1pPr>
          </a:lstStyle>
          <a:p>
            <a:pPr>
              <a:defRPr/>
            </a:pPr>
            <a:endParaRPr lang="ru-RU" dirty="0"/>
          </a:p>
        </p:txBody>
      </p:sp>
      <p:sp>
        <p:nvSpPr>
          <p:cNvPr id="6" name="Номер слайда 22"/>
          <p:cNvSpPr>
            <a:spLocks noGrp="1"/>
          </p:cNvSpPr>
          <p:nvPr>
            <p:ph type="sldNum" sz="quarter" idx="12"/>
          </p:nvPr>
        </p:nvSpPr>
        <p:spPr/>
        <p:txBody>
          <a:bodyPr/>
          <a:lstStyle>
            <a:lvl1pPr>
              <a:defRPr/>
            </a:lvl1pPr>
          </a:lstStyle>
          <a:p>
            <a:pPr>
              <a:defRPr/>
            </a:pPr>
            <a:fld id="{0D899EEE-B146-439E-BC98-8520173ACE2F}" type="slidenum">
              <a:rPr lang="ru-RU"/>
              <a:pPr>
                <a:defRPr/>
              </a:pPr>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9"/>
            <a:ext cx="2057400" cy="5851525"/>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274639"/>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13"/>
          <p:cNvSpPr>
            <a:spLocks noGrp="1"/>
          </p:cNvSpPr>
          <p:nvPr>
            <p:ph type="dt" sz="half" idx="10"/>
          </p:nvPr>
        </p:nvSpPr>
        <p:spPr/>
        <p:txBody>
          <a:bodyPr/>
          <a:lstStyle>
            <a:lvl1pPr>
              <a:defRPr/>
            </a:lvl1pPr>
          </a:lstStyle>
          <a:p>
            <a:pPr>
              <a:defRPr/>
            </a:pPr>
            <a:fld id="{0926FFEC-BEBE-4F5B-957F-8F001BBF7D6F}" type="datetimeFigureOut">
              <a:rPr lang="ru-RU"/>
              <a:pPr>
                <a:defRPr/>
              </a:pPr>
              <a:t>15.06.2012</a:t>
            </a:fld>
            <a:endParaRPr lang="ru-RU" dirty="0"/>
          </a:p>
        </p:txBody>
      </p:sp>
      <p:sp>
        <p:nvSpPr>
          <p:cNvPr id="5" name="Нижний колонтитул 2"/>
          <p:cNvSpPr>
            <a:spLocks noGrp="1"/>
          </p:cNvSpPr>
          <p:nvPr>
            <p:ph type="ftr" sz="quarter" idx="11"/>
          </p:nvPr>
        </p:nvSpPr>
        <p:spPr/>
        <p:txBody>
          <a:bodyPr/>
          <a:lstStyle>
            <a:lvl1pPr>
              <a:defRPr/>
            </a:lvl1pPr>
          </a:lstStyle>
          <a:p>
            <a:pPr>
              <a:defRPr/>
            </a:pPr>
            <a:endParaRPr lang="ru-RU" dirty="0"/>
          </a:p>
        </p:txBody>
      </p:sp>
      <p:sp>
        <p:nvSpPr>
          <p:cNvPr id="6" name="Номер слайда 22"/>
          <p:cNvSpPr>
            <a:spLocks noGrp="1"/>
          </p:cNvSpPr>
          <p:nvPr>
            <p:ph type="sldNum" sz="quarter" idx="12"/>
          </p:nvPr>
        </p:nvSpPr>
        <p:spPr/>
        <p:txBody>
          <a:bodyPr/>
          <a:lstStyle>
            <a:lvl1pPr>
              <a:defRPr/>
            </a:lvl1pPr>
          </a:lstStyle>
          <a:p>
            <a:pPr>
              <a:defRPr/>
            </a:pPr>
            <a:fld id="{DBDE89A4-BDBD-4D2F-9291-889C21AD3C91}" type="slidenum">
              <a:rPr lang="ru-RU"/>
              <a:pPr>
                <a:defRPr/>
              </a:pPr>
              <a:t>‹#›</a:t>
            </a:fld>
            <a:endParaRPr lang="ru-R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13"/>
          <p:cNvSpPr>
            <a:spLocks noGrp="1"/>
          </p:cNvSpPr>
          <p:nvPr>
            <p:ph type="dt" sz="half" idx="10"/>
          </p:nvPr>
        </p:nvSpPr>
        <p:spPr/>
        <p:txBody>
          <a:bodyPr/>
          <a:lstStyle>
            <a:lvl1pPr>
              <a:defRPr/>
            </a:lvl1pPr>
          </a:lstStyle>
          <a:p>
            <a:pPr>
              <a:defRPr/>
            </a:pPr>
            <a:fld id="{EC4ABEFA-318C-41CF-ABC2-1C8332331EA3}" type="datetimeFigureOut">
              <a:rPr lang="ru-RU"/>
              <a:pPr>
                <a:defRPr/>
              </a:pPr>
              <a:t>15.06.2012</a:t>
            </a:fld>
            <a:endParaRPr lang="ru-RU" dirty="0"/>
          </a:p>
        </p:txBody>
      </p:sp>
      <p:sp>
        <p:nvSpPr>
          <p:cNvPr id="5" name="Нижний колонтитул 2"/>
          <p:cNvSpPr>
            <a:spLocks noGrp="1"/>
          </p:cNvSpPr>
          <p:nvPr>
            <p:ph type="ftr" sz="quarter" idx="11"/>
          </p:nvPr>
        </p:nvSpPr>
        <p:spPr/>
        <p:txBody>
          <a:bodyPr/>
          <a:lstStyle>
            <a:lvl1pPr>
              <a:defRPr/>
            </a:lvl1pPr>
          </a:lstStyle>
          <a:p>
            <a:pPr>
              <a:defRPr/>
            </a:pPr>
            <a:endParaRPr lang="ru-RU" dirty="0"/>
          </a:p>
        </p:txBody>
      </p:sp>
      <p:sp>
        <p:nvSpPr>
          <p:cNvPr id="6" name="Номер слайда 22"/>
          <p:cNvSpPr>
            <a:spLocks noGrp="1"/>
          </p:cNvSpPr>
          <p:nvPr>
            <p:ph type="sldNum" sz="quarter" idx="12"/>
          </p:nvPr>
        </p:nvSpPr>
        <p:spPr/>
        <p:txBody>
          <a:bodyPr/>
          <a:lstStyle>
            <a:lvl1pPr>
              <a:defRPr/>
            </a:lvl1pPr>
          </a:lstStyle>
          <a:p>
            <a:pPr>
              <a:defRPr/>
            </a:pPr>
            <a:fld id="{2A693F1A-8077-4FE3-B83A-ABE7861319EA}" type="slidenum">
              <a:rPr lang="ru-RU"/>
              <a:pPr>
                <a:defRPr/>
              </a:pPr>
              <a:t>‹#›</a:t>
            </a:fld>
            <a:endParaRPr lang="ru-R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00200" y="609600"/>
            <a:ext cx="7086600" cy="1828800"/>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ru-RU" smtClean="0"/>
              <a:t>Образец заголовка</a:t>
            </a:r>
            <a:endParaRPr lang="en-US"/>
          </a:p>
        </p:txBody>
      </p:sp>
      <p:sp>
        <p:nvSpPr>
          <p:cNvPr id="3" name="Текст 2"/>
          <p:cNvSpPr>
            <a:spLocks noGrp="1"/>
          </p:cNvSpPr>
          <p:nvPr>
            <p:ph type="body" idx="1"/>
          </p:nvPr>
        </p:nvSpPr>
        <p:spPr>
          <a:xfrm>
            <a:off x="1600200" y="2507787"/>
            <a:ext cx="7086600" cy="1509712"/>
          </a:xfrm>
        </p:spPr>
        <p:txBody>
          <a:bodyPr/>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DBA148CB-D2FF-4A32-95E0-01EF33979001}" type="datetimeFigureOut">
              <a:rPr lang="ru-RU"/>
              <a:pPr>
                <a:defRPr/>
              </a:pPr>
              <a:t>15.06.2012</a:t>
            </a:fld>
            <a:endParaRPr lang="ru-RU" dirty="0"/>
          </a:p>
        </p:txBody>
      </p:sp>
      <p:sp>
        <p:nvSpPr>
          <p:cNvPr id="5" name="Нижний колонтитул 4"/>
          <p:cNvSpPr>
            <a:spLocks noGrp="1"/>
          </p:cNvSpPr>
          <p:nvPr>
            <p:ph type="ftr" sz="quarter" idx="11"/>
          </p:nvPr>
        </p:nvSpPr>
        <p:spPr/>
        <p:txBody>
          <a:bodyPr/>
          <a:lstStyle>
            <a:lvl1pPr>
              <a:defRPr/>
            </a:lvl1pPr>
          </a:lstStyle>
          <a:p>
            <a:pPr>
              <a:defRPr/>
            </a:pPr>
            <a:endParaRPr lang="ru-RU" dirty="0"/>
          </a:p>
        </p:txBody>
      </p:sp>
      <p:sp>
        <p:nvSpPr>
          <p:cNvPr id="6" name="Номер слайда 5"/>
          <p:cNvSpPr>
            <a:spLocks noGrp="1"/>
          </p:cNvSpPr>
          <p:nvPr>
            <p:ph type="sldNum" sz="quarter" idx="12"/>
          </p:nvPr>
        </p:nvSpPr>
        <p:spPr/>
        <p:txBody>
          <a:bodyPr/>
          <a:lstStyle>
            <a:lvl1pPr>
              <a:defRPr/>
            </a:lvl1pPr>
          </a:lstStyle>
          <a:p>
            <a:pPr>
              <a:defRPr/>
            </a:pPr>
            <a:fld id="{51F79883-AEBF-4851-9D5F-5E316B15DC0A}" type="slidenum">
              <a:rPr lang="ru-RU"/>
              <a:pPr>
                <a:defRPr/>
              </a:pPr>
              <a:t>‹#›</a:t>
            </a:fld>
            <a:endParaRPr lang="ru-RU"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Содержимое 2"/>
          <p:cNvSpPr>
            <a:spLocks noGrp="1"/>
          </p:cNvSpPr>
          <p:nvPr>
            <p:ph sz="half" idx="1"/>
          </p:nvPr>
        </p:nvSpPr>
        <p:spPr>
          <a:xfrm>
            <a:off x="457200" y="1600201"/>
            <a:ext cx="4038600" cy="4525963"/>
          </a:xfrm>
        </p:spPr>
        <p:txBody>
          <a:bodyPr/>
          <a:lstStyle>
            <a:lvl1pPr>
              <a:defRPr sz="2600"/>
            </a:lvl1pPr>
            <a:lvl2pPr>
              <a:defRPr sz="24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Содержимое 3"/>
          <p:cNvSpPr>
            <a:spLocks noGrp="1"/>
          </p:cNvSpPr>
          <p:nvPr>
            <p:ph sz="half" idx="2"/>
          </p:nvPr>
        </p:nvSpPr>
        <p:spPr>
          <a:xfrm>
            <a:off x="4648200" y="1600201"/>
            <a:ext cx="4038600" cy="4525963"/>
          </a:xfrm>
        </p:spPr>
        <p:txBody>
          <a:bodyPr/>
          <a:lstStyle>
            <a:lvl1pPr>
              <a:defRPr sz="2600"/>
            </a:lvl1pPr>
            <a:lvl2pPr>
              <a:defRPr sz="24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13"/>
          <p:cNvSpPr>
            <a:spLocks noGrp="1"/>
          </p:cNvSpPr>
          <p:nvPr>
            <p:ph type="dt" sz="half" idx="10"/>
          </p:nvPr>
        </p:nvSpPr>
        <p:spPr/>
        <p:txBody>
          <a:bodyPr/>
          <a:lstStyle>
            <a:lvl1pPr>
              <a:defRPr/>
            </a:lvl1pPr>
          </a:lstStyle>
          <a:p>
            <a:pPr>
              <a:defRPr/>
            </a:pPr>
            <a:fld id="{A333452D-24C2-4F32-BC4D-F11C796C4E9A}" type="datetimeFigureOut">
              <a:rPr lang="ru-RU"/>
              <a:pPr>
                <a:defRPr/>
              </a:pPr>
              <a:t>15.06.2012</a:t>
            </a:fld>
            <a:endParaRPr lang="ru-RU" dirty="0"/>
          </a:p>
        </p:txBody>
      </p:sp>
      <p:sp>
        <p:nvSpPr>
          <p:cNvPr id="6" name="Нижний колонтитул 2"/>
          <p:cNvSpPr>
            <a:spLocks noGrp="1"/>
          </p:cNvSpPr>
          <p:nvPr>
            <p:ph type="ftr" sz="quarter" idx="11"/>
          </p:nvPr>
        </p:nvSpPr>
        <p:spPr/>
        <p:txBody>
          <a:bodyPr/>
          <a:lstStyle>
            <a:lvl1pPr>
              <a:defRPr/>
            </a:lvl1pPr>
          </a:lstStyle>
          <a:p>
            <a:pPr>
              <a:defRPr/>
            </a:pPr>
            <a:endParaRPr lang="ru-RU" dirty="0"/>
          </a:p>
        </p:txBody>
      </p:sp>
      <p:sp>
        <p:nvSpPr>
          <p:cNvPr id="7" name="Номер слайда 22"/>
          <p:cNvSpPr>
            <a:spLocks noGrp="1"/>
          </p:cNvSpPr>
          <p:nvPr>
            <p:ph type="sldNum" sz="quarter" idx="12"/>
          </p:nvPr>
        </p:nvSpPr>
        <p:spPr/>
        <p:txBody>
          <a:bodyPr/>
          <a:lstStyle>
            <a:lvl1pPr>
              <a:defRPr/>
            </a:lvl1pPr>
          </a:lstStyle>
          <a:p>
            <a:pPr>
              <a:defRPr/>
            </a:pPr>
            <a:fld id="{BB6BD537-365F-469D-A226-DE584D2B1495}" type="slidenum">
              <a:rPr lang="ru-RU"/>
              <a:pPr>
                <a:defRPr/>
              </a:pPr>
              <a:t>‹#›</a:t>
            </a:fld>
            <a:endParaRPr lang="ru-R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lstStyle>
            <a:lvl1pPr>
              <a:defRPr/>
            </a:lvl1pPr>
          </a:lstStyle>
          <a:p>
            <a:r>
              <a:rPr lang="ru-RU" smtClean="0"/>
              <a:t>Образец заголовка</a:t>
            </a:r>
            <a:endParaRPr lang="en-US"/>
          </a:p>
        </p:txBody>
      </p:sp>
      <p:sp>
        <p:nvSpPr>
          <p:cNvPr id="3" name="Текст 2"/>
          <p:cNvSpPr>
            <a:spLocks noGrp="1"/>
          </p:cNvSpPr>
          <p:nvPr>
            <p:ph type="body" idx="1"/>
          </p:nvPr>
        </p:nvSpPr>
        <p:spPr>
          <a:xfrm>
            <a:off x="457201" y="1535113"/>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4" name="Текст 3"/>
          <p:cNvSpPr>
            <a:spLocks noGrp="1"/>
          </p:cNvSpPr>
          <p:nvPr>
            <p:ph type="body" sz="half" idx="3"/>
          </p:nvPr>
        </p:nvSpPr>
        <p:spPr>
          <a:xfrm>
            <a:off x="4645026" y="1535113"/>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5" name="Содержимое 4"/>
          <p:cNvSpPr>
            <a:spLocks noGrp="1"/>
          </p:cNvSpPr>
          <p:nvPr>
            <p:ph sz="quarter" idx="2"/>
          </p:nvPr>
        </p:nvSpPr>
        <p:spPr>
          <a:xfrm>
            <a:off x="457201" y="2362201"/>
            <a:ext cx="4040188" cy="3763963"/>
          </a:xfrm>
        </p:spPr>
        <p:txBody>
          <a:bodyPr/>
          <a:lstStyle>
            <a:lvl1pPr>
              <a:defRPr sz="24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Содержимое 5"/>
          <p:cNvSpPr>
            <a:spLocks noGrp="1"/>
          </p:cNvSpPr>
          <p:nvPr>
            <p:ph sz="quarter" idx="4"/>
          </p:nvPr>
        </p:nvSpPr>
        <p:spPr>
          <a:xfrm>
            <a:off x="4645026" y="2362201"/>
            <a:ext cx="4041775" cy="3763963"/>
          </a:xfrm>
        </p:spPr>
        <p:txBody>
          <a:bodyPr/>
          <a:lstStyle>
            <a:lvl1pPr>
              <a:defRPr sz="24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13"/>
          <p:cNvSpPr>
            <a:spLocks noGrp="1"/>
          </p:cNvSpPr>
          <p:nvPr>
            <p:ph type="dt" sz="half" idx="10"/>
          </p:nvPr>
        </p:nvSpPr>
        <p:spPr/>
        <p:txBody>
          <a:bodyPr/>
          <a:lstStyle>
            <a:lvl1pPr>
              <a:defRPr/>
            </a:lvl1pPr>
          </a:lstStyle>
          <a:p>
            <a:pPr>
              <a:defRPr/>
            </a:pPr>
            <a:fld id="{5832EA9D-B764-455F-9AAF-1F5CA69FEC14}" type="datetimeFigureOut">
              <a:rPr lang="ru-RU"/>
              <a:pPr>
                <a:defRPr/>
              </a:pPr>
              <a:t>15.06.2012</a:t>
            </a:fld>
            <a:endParaRPr lang="ru-RU" dirty="0"/>
          </a:p>
        </p:txBody>
      </p:sp>
      <p:sp>
        <p:nvSpPr>
          <p:cNvPr id="8" name="Нижний колонтитул 2"/>
          <p:cNvSpPr>
            <a:spLocks noGrp="1"/>
          </p:cNvSpPr>
          <p:nvPr>
            <p:ph type="ftr" sz="quarter" idx="11"/>
          </p:nvPr>
        </p:nvSpPr>
        <p:spPr/>
        <p:txBody>
          <a:bodyPr/>
          <a:lstStyle>
            <a:lvl1pPr>
              <a:defRPr/>
            </a:lvl1pPr>
          </a:lstStyle>
          <a:p>
            <a:pPr>
              <a:defRPr/>
            </a:pPr>
            <a:endParaRPr lang="ru-RU" dirty="0"/>
          </a:p>
        </p:txBody>
      </p:sp>
      <p:sp>
        <p:nvSpPr>
          <p:cNvPr id="9" name="Номер слайда 22"/>
          <p:cNvSpPr>
            <a:spLocks noGrp="1"/>
          </p:cNvSpPr>
          <p:nvPr>
            <p:ph type="sldNum" sz="quarter" idx="12"/>
          </p:nvPr>
        </p:nvSpPr>
        <p:spPr/>
        <p:txBody>
          <a:bodyPr/>
          <a:lstStyle>
            <a:lvl1pPr>
              <a:defRPr/>
            </a:lvl1pPr>
          </a:lstStyle>
          <a:p>
            <a:pPr>
              <a:defRPr/>
            </a:pPr>
            <a:fld id="{D0789E26-A02B-4C6F-BDE9-BE3F90E86AD0}" type="slidenum">
              <a:rPr lang="ru-RU"/>
              <a:pPr>
                <a:defRPr/>
              </a:pPr>
              <a:t>‹#›</a:t>
            </a:fld>
            <a:endParaRPr lang="ru-R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Дата 13"/>
          <p:cNvSpPr>
            <a:spLocks noGrp="1"/>
          </p:cNvSpPr>
          <p:nvPr>
            <p:ph type="dt" sz="half" idx="10"/>
          </p:nvPr>
        </p:nvSpPr>
        <p:spPr/>
        <p:txBody>
          <a:bodyPr/>
          <a:lstStyle>
            <a:lvl1pPr>
              <a:defRPr/>
            </a:lvl1pPr>
          </a:lstStyle>
          <a:p>
            <a:pPr>
              <a:defRPr/>
            </a:pPr>
            <a:fld id="{3C6A129C-E9B4-4BC3-B017-B18BA0D309F0}" type="datetimeFigureOut">
              <a:rPr lang="ru-RU"/>
              <a:pPr>
                <a:defRPr/>
              </a:pPr>
              <a:t>15.06.2012</a:t>
            </a:fld>
            <a:endParaRPr lang="ru-RU" dirty="0"/>
          </a:p>
        </p:txBody>
      </p:sp>
      <p:sp>
        <p:nvSpPr>
          <p:cNvPr id="4" name="Нижний колонтитул 2"/>
          <p:cNvSpPr>
            <a:spLocks noGrp="1"/>
          </p:cNvSpPr>
          <p:nvPr>
            <p:ph type="ftr" sz="quarter" idx="11"/>
          </p:nvPr>
        </p:nvSpPr>
        <p:spPr/>
        <p:txBody>
          <a:bodyPr/>
          <a:lstStyle>
            <a:lvl1pPr>
              <a:defRPr/>
            </a:lvl1pPr>
          </a:lstStyle>
          <a:p>
            <a:pPr>
              <a:defRPr/>
            </a:pPr>
            <a:endParaRPr lang="ru-RU" dirty="0"/>
          </a:p>
        </p:txBody>
      </p:sp>
      <p:sp>
        <p:nvSpPr>
          <p:cNvPr id="5" name="Номер слайда 22"/>
          <p:cNvSpPr>
            <a:spLocks noGrp="1"/>
          </p:cNvSpPr>
          <p:nvPr>
            <p:ph type="sldNum" sz="quarter" idx="12"/>
          </p:nvPr>
        </p:nvSpPr>
        <p:spPr/>
        <p:txBody>
          <a:bodyPr/>
          <a:lstStyle>
            <a:lvl1pPr>
              <a:defRPr/>
            </a:lvl1pPr>
          </a:lstStyle>
          <a:p>
            <a:pPr>
              <a:defRPr/>
            </a:pPr>
            <a:fld id="{93A53810-DD35-479D-83AC-DC1C2BBA5237}" type="slidenum">
              <a:rPr lang="ru-RU"/>
              <a:pPr>
                <a:defRPr/>
              </a:pPr>
              <a:t>‹#›</a:t>
            </a:fld>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3"/>
          <p:cNvSpPr>
            <a:spLocks noGrp="1"/>
          </p:cNvSpPr>
          <p:nvPr>
            <p:ph type="dt" sz="half" idx="10"/>
          </p:nvPr>
        </p:nvSpPr>
        <p:spPr/>
        <p:txBody>
          <a:bodyPr/>
          <a:lstStyle>
            <a:lvl1pPr>
              <a:defRPr/>
            </a:lvl1pPr>
          </a:lstStyle>
          <a:p>
            <a:pPr>
              <a:defRPr/>
            </a:pPr>
            <a:fld id="{F210E5B1-1E39-4CB1-8035-5210FE35DCA9}" type="datetimeFigureOut">
              <a:rPr lang="ru-RU"/>
              <a:pPr>
                <a:defRPr/>
              </a:pPr>
              <a:t>15.06.2012</a:t>
            </a:fld>
            <a:endParaRPr lang="ru-RU" dirty="0"/>
          </a:p>
        </p:txBody>
      </p:sp>
      <p:sp>
        <p:nvSpPr>
          <p:cNvPr id="3" name="Нижний колонтитул 2"/>
          <p:cNvSpPr>
            <a:spLocks noGrp="1"/>
          </p:cNvSpPr>
          <p:nvPr>
            <p:ph type="ftr" sz="quarter" idx="11"/>
          </p:nvPr>
        </p:nvSpPr>
        <p:spPr/>
        <p:txBody>
          <a:bodyPr/>
          <a:lstStyle>
            <a:lvl1pPr>
              <a:defRPr/>
            </a:lvl1pPr>
          </a:lstStyle>
          <a:p>
            <a:pPr>
              <a:defRPr/>
            </a:pPr>
            <a:endParaRPr lang="ru-RU" dirty="0"/>
          </a:p>
        </p:txBody>
      </p:sp>
      <p:sp>
        <p:nvSpPr>
          <p:cNvPr id="4" name="Номер слайда 22"/>
          <p:cNvSpPr>
            <a:spLocks noGrp="1"/>
          </p:cNvSpPr>
          <p:nvPr>
            <p:ph type="sldNum" sz="quarter" idx="12"/>
          </p:nvPr>
        </p:nvSpPr>
        <p:spPr/>
        <p:txBody>
          <a:bodyPr/>
          <a:lstStyle>
            <a:lvl1pPr>
              <a:defRPr/>
            </a:lvl1pPr>
          </a:lstStyle>
          <a:p>
            <a:pPr>
              <a:defRPr/>
            </a:pPr>
            <a:fld id="{DE8F96B4-0739-4EED-B724-E762E179C33F}" type="slidenum">
              <a:rPr lang="ru-RU"/>
              <a:pPr>
                <a:defRPr/>
              </a:pPr>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1" y="273050"/>
            <a:ext cx="3008313"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ru-RU" smtClean="0"/>
              <a:t>Образец заголовка</a:t>
            </a:r>
            <a:endParaRPr lang="en-US"/>
          </a:p>
        </p:txBody>
      </p:sp>
      <p:sp>
        <p:nvSpPr>
          <p:cNvPr id="3" name="Текст 2"/>
          <p:cNvSpPr>
            <a:spLocks noGrp="1"/>
          </p:cNvSpPr>
          <p:nvPr>
            <p:ph type="body" idx="2"/>
          </p:nvPr>
        </p:nvSpPr>
        <p:spPr>
          <a:xfrm>
            <a:off x="457201" y="1524001"/>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ru-RU" smtClean="0"/>
              <a:t>Образец текста</a:t>
            </a:r>
          </a:p>
        </p:txBody>
      </p:sp>
      <p:sp>
        <p:nvSpPr>
          <p:cNvPr id="4" name="Содержимое 3"/>
          <p:cNvSpPr>
            <a:spLocks noGrp="1"/>
          </p:cNvSpPr>
          <p:nvPr>
            <p:ph sz="half" idx="1"/>
          </p:nvPr>
        </p:nvSpPr>
        <p:spPr>
          <a:xfrm>
            <a:off x="3575050" y="273051"/>
            <a:ext cx="5111751" cy="5853113"/>
          </a:xfrm>
        </p:spPr>
        <p:txBody>
          <a:bodyPr/>
          <a:lstStyle>
            <a:lvl1pPr>
              <a:defRPr sz="2600"/>
            </a:lvl1pPr>
            <a:lvl2pPr>
              <a:defRPr sz="2400"/>
            </a:lvl2pPr>
            <a:lvl3pPr>
              <a:defRPr sz="2200"/>
            </a:lvl3pPr>
            <a:lvl4pPr>
              <a:defRPr sz="20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13"/>
          <p:cNvSpPr>
            <a:spLocks noGrp="1"/>
          </p:cNvSpPr>
          <p:nvPr>
            <p:ph type="dt" sz="half" idx="10"/>
          </p:nvPr>
        </p:nvSpPr>
        <p:spPr/>
        <p:txBody>
          <a:bodyPr/>
          <a:lstStyle>
            <a:lvl1pPr>
              <a:defRPr/>
            </a:lvl1pPr>
          </a:lstStyle>
          <a:p>
            <a:pPr>
              <a:defRPr/>
            </a:pPr>
            <a:fld id="{81E4F5F8-BE15-4203-B31B-19402C42B8DF}" type="datetimeFigureOut">
              <a:rPr lang="ru-RU"/>
              <a:pPr>
                <a:defRPr/>
              </a:pPr>
              <a:t>15.06.2012</a:t>
            </a:fld>
            <a:endParaRPr lang="ru-RU" dirty="0"/>
          </a:p>
        </p:txBody>
      </p:sp>
      <p:sp>
        <p:nvSpPr>
          <p:cNvPr id="6" name="Нижний колонтитул 2"/>
          <p:cNvSpPr>
            <a:spLocks noGrp="1"/>
          </p:cNvSpPr>
          <p:nvPr>
            <p:ph type="ftr" sz="quarter" idx="11"/>
          </p:nvPr>
        </p:nvSpPr>
        <p:spPr/>
        <p:txBody>
          <a:bodyPr/>
          <a:lstStyle>
            <a:lvl1pPr>
              <a:defRPr/>
            </a:lvl1pPr>
          </a:lstStyle>
          <a:p>
            <a:pPr>
              <a:defRPr/>
            </a:pPr>
            <a:endParaRPr lang="ru-RU" dirty="0"/>
          </a:p>
        </p:txBody>
      </p:sp>
      <p:sp>
        <p:nvSpPr>
          <p:cNvPr id="7" name="Номер слайда 22"/>
          <p:cNvSpPr>
            <a:spLocks noGrp="1"/>
          </p:cNvSpPr>
          <p:nvPr>
            <p:ph type="sldNum" sz="quarter" idx="12"/>
          </p:nvPr>
        </p:nvSpPr>
        <p:spPr/>
        <p:txBody>
          <a:bodyPr/>
          <a:lstStyle>
            <a:lvl1pPr>
              <a:defRPr/>
            </a:lvl1pPr>
          </a:lstStyle>
          <a:p>
            <a:pPr>
              <a:defRPr/>
            </a:pPr>
            <a:fld id="{2349D181-FEDB-4500-A6F6-DE67DAC7E939}" type="slidenum">
              <a:rPr lang="ru-RU"/>
              <a:pPr>
                <a:defRPr/>
              </a:pPr>
              <a:t>‹#›</a:t>
            </a:fld>
            <a:endParaRPr lang="ru-R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lang="ru-RU" smtClean="0"/>
              <a:t>Образец заголовка</a:t>
            </a:r>
            <a:endParaRPr lang="en-US"/>
          </a:p>
        </p:txBody>
      </p:sp>
      <p:sp>
        <p:nvSpPr>
          <p:cNvPr id="3" name="Рисунок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ru-RU" noProof="0" dirty="0" smtClean="0"/>
              <a:t>Вставка рисунка</a:t>
            </a:r>
            <a:endParaRPr lang="en-US" noProof="0" dirty="0"/>
          </a:p>
        </p:txBody>
      </p:sp>
      <p:sp>
        <p:nvSpPr>
          <p:cNvPr id="4" name="Текст 3"/>
          <p:cNvSpPr>
            <a:spLocks noGrp="1"/>
          </p:cNvSpPr>
          <p:nvPr>
            <p:ph type="body" sz="half" idx="2"/>
          </p:nvPr>
        </p:nvSpPr>
        <p:spPr>
          <a:xfrm>
            <a:off x="1828800" y="1166787"/>
            <a:ext cx="54864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ru-RU" smtClean="0"/>
              <a:t>Образец текста</a:t>
            </a:r>
          </a:p>
        </p:txBody>
      </p:sp>
      <p:sp>
        <p:nvSpPr>
          <p:cNvPr id="5" name="Дата 13"/>
          <p:cNvSpPr>
            <a:spLocks noGrp="1"/>
          </p:cNvSpPr>
          <p:nvPr>
            <p:ph type="dt" sz="half" idx="10"/>
          </p:nvPr>
        </p:nvSpPr>
        <p:spPr/>
        <p:txBody>
          <a:bodyPr/>
          <a:lstStyle>
            <a:lvl1pPr>
              <a:defRPr/>
            </a:lvl1pPr>
          </a:lstStyle>
          <a:p>
            <a:pPr>
              <a:defRPr/>
            </a:pPr>
            <a:fld id="{500F0B42-FB2F-49D7-B3CE-C176B2AAA374}" type="datetimeFigureOut">
              <a:rPr lang="ru-RU"/>
              <a:pPr>
                <a:defRPr/>
              </a:pPr>
              <a:t>15.06.2012</a:t>
            </a:fld>
            <a:endParaRPr lang="ru-RU" dirty="0"/>
          </a:p>
        </p:txBody>
      </p:sp>
      <p:sp>
        <p:nvSpPr>
          <p:cNvPr id="6" name="Нижний колонтитул 2"/>
          <p:cNvSpPr>
            <a:spLocks noGrp="1"/>
          </p:cNvSpPr>
          <p:nvPr>
            <p:ph type="ftr" sz="quarter" idx="11"/>
          </p:nvPr>
        </p:nvSpPr>
        <p:spPr/>
        <p:txBody>
          <a:bodyPr/>
          <a:lstStyle>
            <a:lvl1pPr>
              <a:defRPr/>
            </a:lvl1pPr>
          </a:lstStyle>
          <a:p>
            <a:pPr>
              <a:defRPr/>
            </a:pPr>
            <a:endParaRPr lang="ru-RU" dirty="0"/>
          </a:p>
        </p:txBody>
      </p:sp>
      <p:sp>
        <p:nvSpPr>
          <p:cNvPr id="7" name="Номер слайда 22"/>
          <p:cNvSpPr>
            <a:spLocks noGrp="1"/>
          </p:cNvSpPr>
          <p:nvPr>
            <p:ph type="sldNum" sz="quarter" idx="12"/>
          </p:nvPr>
        </p:nvSpPr>
        <p:spPr/>
        <p:txBody>
          <a:bodyPr/>
          <a:lstStyle>
            <a:lvl1pPr>
              <a:defRPr/>
            </a:lvl1pPr>
          </a:lstStyle>
          <a:p>
            <a:pPr>
              <a:defRPr/>
            </a:pPr>
            <a:fld id="{DEA4DDA2-B5D2-4142-81D1-E23D1E14CDEB}" type="slidenum">
              <a:rPr lang="ru-RU"/>
              <a:pPr>
                <a:defRPr/>
              </a:pPr>
              <a:t>‹#›</a:t>
            </a:fld>
            <a:endParaRPr lang="ru-R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Заголовок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ru-RU" smtClean="0"/>
              <a:t>Образец заголовка</a:t>
            </a:r>
            <a:endParaRPr lang="en-US"/>
          </a:p>
        </p:txBody>
      </p:sp>
      <p:sp>
        <p:nvSpPr>
          <p:cNvPr id="1027" name="Текст 12"/>
          <p:cNvSpPr>
            <a:spLocks noGrp="1"/>
          </p:cNvSpPr>
          <p:nvPr>
            <p:ph type="body" idx="1"/>
          </p:nvPr>
        </p:nvSpPr>
        <p:spPr bwMode="auto">
          <a:xfrm>
            <a:off x="457200" y="1600200"/>
            <a:ext cx="8229600" cy="47085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14" name="Дата 13"/>
          <p:cNvSpPr>
            <a:spLocks noGrp="1"/>
          </p:cNvSpPr>
          <p:nvPr>
            <p:ph type="dt" sz="half" idx="2"/>
          </p:nvPr>
        </p:nvSpPr>
        <p:spPr>
          <a:xfrm>
            <a:off x="457200" y="6416675"/>
            <a:ext cx="2133600" cy="365125"/>
          </a:xfrm>
          <a:prstGeom prst="rect">
            <a:avLst/>
          </a:prstGeom>
        </p:spPr>
        <p:txBody>
          <a:bodyPr vert="horz" anchor="b"/>
          <a:lstStyle>
            <a:lvl1pPr algn="l" eaLnBrk="1" fontAlgn="auto" latinLnBrk="0" hangingPunct="1">
              <a:spcBef>
                <a:spcPts val="0"/>
              </a:spcBef>
              <a:spcAft>
                <a:spcPts val="0"/>
              </a:spcAft>
              <a:defRPr kumimoji="0" sz="1200">
                <a:solidFill>
                  <a:schemeClr val="tx1">
                    <a:shade val="50000"/>
                  </a:schemeClr>
                </a:solidFill>
                <a:latin typeface="+mn-lt"/>
              </a:defRPr>
            </a:lvl1pPr>
          </a:lstStyle>
          <a:p>
            <a:pPr>
              <a:defRPr/>
            </a:pPr>
            <a:fld id="{680962AC-58F2-4888-91C2-F52FB83A4ED6}" type="datetimeFigureOut">
              <a:rPr lang="ru-RU"/>
              <a:pPr>
                <a:defRPr/>
              </a:pPr>
              <a:t>15.06.2012</a:t>
            </a:fld>
            <a:endParaRPr lang="ru-RU" dirty="0"/>
          </a:p>
        </p:txBody>
      </p:sp>
      <p:sp>
        <p:nvSpPr>
          <p:cNvPr id="3" name="Нижний колонтитул 2"/>
          <p:cNvSpPr>
            <a:spLocks noGrp="1"/>
          </p:cNvSpPr>
          <p:nvPr>
            <p:ph type="ftr" sz="quarter" idx="3"/>
          </p:nvPr>
        </p:nvSpPr>
        <p:spPr>
          <a:xfrm>
            <a:off x="3124200" y="6416675"/>
            <a:ext cx="2895600" cy="365125"/>
          </a:xfrm>
          <a:prstGeom prst="rect">
            <a:avLst/>
          </a:prstGeom>
        </p:spPr>
        <p:txBody>
          <a:bodyPr vert="horz" anchor="b"/>
          <a:lstStyle>
            <a:lvl1pPr algn="ctr" eaLnBrk="1" fontAlgn="auto" latinLnBrk="0" hangingPunct="1">
              <a:spcBef>
                <a:spcPts val="0"/>
              </a:spcBef>
              <a:spcAft>
                <a:spcPts val="0"/>
              </a:spcAft>
              <a:defRPr kumimoji="0" sz="1200">
                <a:solidFill>
                  <a:schemeClr val="tx1">
                    <a:shade val="50000"/>
                  </a:schemeClr>
                </a:solidFill>
                <a:latin typeface="+mn-lt"/>
              </a:defRPr>
            </a:lvl1pPr>
          </a:lstStyle>
          <a:p>
            <a:pPr>
              <a:defRPr/>
            </a:pPr>
            <a:endParaRPr lang="ru-RU" dirty="0"/>
          </a:p>
        </p:txBody>
      </p:sp>
      <p:sp>
        <p:nvSpPr>
          <p:cNvPr id="23" name="Номер слайда 22"/>
          <p:cNvSpPr>
            <a:spLocks noGrp="1"/>
          </p:cNvSpPr>
          <p:nvPr>
            <p:ph type="sldNum" sz="quarter" idx="4"/>
          </p:nvPr>
        </p:nvSpPr>
        <p:spPr>
          <a:xfrm>
            <a:off x="7924800" y="6416675"/>
            <a:ext cx="762000" cy="365125"/>
          </a:xfrm>
          <a:prstGeom prst="rect">
            <a:avLst/>
          </a:prstGeom>
        </p:spPr>
        <p:txBody>
          <a:bodyPr vert="horz" lIns="0" rIns="0" anchor="b"/>
          <a:lstStyle>
            <a:lvl1pPr algn="r" eaLnBrk="1" fontAlgn="auto" latinLnBrk="0" hangingPunct="1">
              <a:spcBef>
                <a:spcPts val="0"/>
              </a:spcBef>
              <a:spcAft>
                <a:spcPts val="0"/>
              </a:spcAft>
              <a:defRPr kumimoji="0" sz="1200">
                <a:solidFill>
                  <a:schemeClr val="tx1">
                    <a:shade val="50000"/>
                  </a:schemeClr>
                </a:solidFill>
                <a:latin typeface="+mn-lt"/>
              </a:defRPr>
            </a:lvl1pPr>
          </a:lstStyle>
          <a:p>
            <a:pPr>
              <a:defRPr/>
            </a:pPr>
            <a:fld id="{5EAB4D1E-C966-4EDF-936D-20914363E577}" type="slidenum">
              <a:rPr lang="ru-RU"/>
              <a:pPr>
                <a:defRPr/>
              </a:pPr>
              <a:t>‹#›</a:t>
            </a:fld>
            <a:endParaRPr lang="ru-RU" dirty="0"/>
          </a:p>
        </p:txBody>
      </p:sp>
    </p:spTree>
  </p:cSld>
  <p:clrMap bg1="dk1" tx1="lt1" bg2="dk2" tx2="lt2" accent1="accent1" accent2="accent2" accent3="accent3" accent4="accent4" accent5="accent5" accent6="accent6" hlink="hlink" folHlink="folHlink"/>
  <p:sldLayoutIdLst>
    <p:sldLayoutId id="2147483781" r:id="rId1"/>
    <p:sldLayoutId id="2147483782" r:id="rId2"/>
    <p:sldLayoutId id="2147483791"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xStyles>
    <p:title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100" b="1">
          <a:solidFill>
            <a:schemeClr val="tx1"/>
          </a:solidFill>
          <a:latin typeface="Arial" charset="0"/>
        </a:defRPr>
      </a:lvl2pPr>
      <a:lvl3pPr algn="ctr" rtl="0" eaLnBrk="0" fontAlgn="base" hangingPunct="0">
        <a:spcBef>
          <a:spcPct val="0"/>
        </a:spcBef>
        <a:spcAft>
          <a:spcPct val="0"/>
        </a:spcAft>
        <a:defRPr sz="4100" b="1">
          <a:solidFill>
            <a:schemeClr val="tx1"/>
          </a:solidFill>
          <a:latin typeface="Arial" charset="0"/>
        </a:defRPr>
      </a:lvl3pPr>
      <a:lvl4pPr algn="ctr" rtl="0" eaLnBrk="0" fontAlgn="base" hangingPunct="0">
        <a:spcBef>
          <a:spcPct val="0"/>
        </a:spcBef>
        <a:spcAft>
          <a:spcPct val="0"/>
        </a:spcAft>
        <a:defRPr sz="4100" b="1">
          <a:solidFill>
            <a:schemeClr val="tx1"/>
          </a:solidFill>
          <a:latin typeface="Arial" charset="0"/>
        </a:defRPr>
      </a:lvl4pPr>
      <a:lvl5pPr algn="ctr" rtl="0" eaLnBrk="0" fontAlgn="base" hangingPunct="0">
        <a:spcBef>
          <a:spcPct val="0"/>
        </a:spcBef>
        <a:spcAft>
          <a:spcPct val="0"/>
        </a:spcAft>
        <a:defRPr sz="4100" b="1">
          <a:solidFill>
            <a:schemeClr val="tx1"/>
          </a:solidFill>
          <a:latin typeface="Arial" charset="0"/>
        </a:defRPr>
      </a:lvl5pPr>
      <a:lvl6pPr marL="457200" algn="ctr" rtl="0" fontAlgn="base">
        <a:spcBef>
          <a:spcPct val="0"/>
        </a:spcBef>
        <a:spcAft>
          <a:spcPct val="0"/>
        </a:spcAft>
        <a:defRPr sz="4100" b="1">
          <a:solidFill>
            <a:schemeClr val="tx1"/>
          </a:solidFill>
          <a:latin typeface="Arial" charset="0"/>
        </a:defRPr>
      </a:lvl6pPr>
      <a:lvl7pPr marL="914400" algn="ctr" rtl="0" fontAlgn="base">
        <a:spcBef>
          <a:spcPct val="0"/>
        </a:spcBef>
        <a:spcAft>
          <a:spcPct val="0"/>
        </a:spcAft>
        <a:defRPr sz="4100" b="1">
          <a:solidFill>
            <a:schemeClr val="tx1"/>
          </a:solidFill>
          <a:latin typeface="Arial" charset="0"/>
        </a:defRPr>
      </a:lvl7pPr>
      <a:lvl8pPr marL="1371600" algn="ctr" rtl="0" fontAlgn="base">
        <a:spcBef>
          <a:spcPct val="0"/>
        </a:spcBef>
        <a:spcAft>
          <a:spcPct val="0"/>
        </a:spcAft>
        <a:defRPr sz="4100" b="1">
          <a:solidFill>
            <a:schemeClr val="tx1"/>
          </a:solidFill>
          <a:latin typeface="Arial" charset="0"/>
        </a:defRPr>
      </a:lvl8pPr>
      <a:lvl9pPr marL="1828800" algn="ctr" rtl="0" fontAlgn="base">
        <a:spcBef>
          <a:spcPct val="0"/>
        </a:spcBef>
        <a:spcAft>
          <a:spcPct val="0"/>
        </a:spcAft>
        <a:defRPr sz="4100" b="1">
          <a:solidFill>
            <a:schemeClr val="tx1"/>
          </a:solidFill>
          <a:latin typeface="Arial" charset="0"/>
        </a:defRPr>
      </a:lvl9pPr>
    </p:titleStyle>
    <p:bodyStyle>
      <a:lvl1pPr marL="547688" indent="-411163" algn="l" rtl="0" eaLnBrk="0" fontAlgn="base" hangingPunct="0">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363" indent="-282575" algn="l" rtl="0" eaLnBrk="0" fontAlgn="base" hangingPunct="0">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eaLnBrk="0" fontAlgn="base" hangingPunct="0">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eaLnBrk="0" fontAlgn="base" hangingPunct="0">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eaLnBrk="0" fontAlgn="base" hangingPunct="0">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xml"/><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6.xml"/><Relationship Id="rId4" Type="http://schemas.openxmlformats.org/officeDocument/2006/relationships/image" Target="../media/image48.jpeg"/></Relationships>
</file>

<file path=ppt/slides/_rels/slide3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6.xml"/><Relationship Id="rId4" Type="http://schemas.openxmlformats.org/officeDocument/2006/relationships/image" Target="../media/image60.jpeg"/></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6.xml"/><Relationship Id="rId5" Type="http://schemas.openxmlformats.org/officeDocument/2006/relationships/image" Target="../media/image64.png"/><Relationship Id="rId4" Type="http://schemas.openxmlformats.org/officeDocument/2006/relationships/image" Target="../media/image63.png"/></Relationships>
</file>

<file path=ppt/slides/_rels/slide4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6.xml"/><Relationship Id="rId5" Type="http://schemas.openxmlformats.org/officeDocument/2006/relationships/image" Target="../media/image73.jpeg"/><Relationship Id="rId4" Type="http://schemas.openxmlformats.org/officeDocument/2006/relationships/image" Target="../media/image72.jpeg"/></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6.xml"/><Relationship Id="rId5" Type="http://schemas.openxmlformats.org/officeDocument/2006/relationships/image" Target="../media/image79.jpeg"/><Relationship Id="rId4" Type="http://schemas.openxmlformats.org/officeDocument/2006/relationships/image" Target="../media/image78.jpeg"/></Relationships>
</file>

<file path=ppt/slides/_rels/slide5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6.xml"/><Relationship Id="rId5" Type="http://schemas.openxmlformats.org/officeDocument/2006/relationships/image" Target="../media/image83.jpeg"/><Relationship Id="rId4" Type="http://schemas.openxmlformats.org/officeDocument/2006/relationships/image" Target="../media/image82.jpeg"/></Relationships>
</file>

<file path=ppt/slides/_rels/slide5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5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4.xml"/><Relationship Id="rId4" Type="http://schemas.openxmlformats.org/officeDocument/2006/relationships/image" Target="../media/image98.jpeg"/></Relationships>
</file>

<file path=ppt/slides/_rels/slide5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4.xml"/><Relationship Id="rId4" Type="http://schemas.openxmlformats.org/officeDocument/2006/relationships/image" Target="../media/image101.jpe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5.xml"/><Relationship Id="rId5" Type="http://schemas.openxmlformats.org/officeDocument/2006/relationships/image" Target="../media/image110.jpeg"/><Relationship Id="rId4" Type="http://schemas.openxmlformats.org/officeDocument/2006/relationships/image" Target="../media/image109.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2.xml"/><Relationship Id="rId5" Type="http://schemas.openxmlformats.org/officeDocument/2006/relationships/image" Target="../media/image114.jpeg"/><Relationship Id="rId4" Type="http://schemas.openxmlformats.org/officeDocument/2006/relationships/image" Target="../media/image113.jpeg"/></Relationships>
</file>

<file path=ppt/slides/_rels/slide6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2.xml"/><Relationship Id="rId5" Type="http://schemas.openxmlformats.org/officeDocument/2006/relationships/image" Target="../media/image120.jpeg"/><Relationship Id="rId4" Type="http://schemas.openxmlformats.org/officeDocument/2006/relationships/image" Target="../media/image119.jpeg"/></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2.xml"/><Relationship Id="rId5" Type="http://schemas.openxmlformats.org/officeDocument/2006/relationships/image" Target="../media/image124.jpeg"/><Relationship Id="rId4" Type="http://schemas.openxmlformats.org/officeDocument/2006/relationships/image" Target="../media/image123.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2.xml"/><Relationship Id="rId5" Type="http://schemas.openxmlformats.org/officeDocument/2006/relationships/image" Target="../media/image128.jpeg"/><Relationship Id="rId4" Type="http://schemas.openxmlformats.org/officeDocument/2006/relationships/image" Target="../media/image127.jpeg"/></Relationships>
</file>

<file path=ppt/slides/_rels/slide73.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2.xml"/><Relationship Id="rId5" Type="http://schemas.openxmlformats.org/officeDocument/2006/relationships/image" Target="../media/image132.jpeg"/><Relationship Id="rId4" Type="http://schemas.openxmlformats.org/officeDocument/2006/relationships/image" Target="../media/image131.jpeg"/></Relationships>
</file>

<file path=ppt/slides/_rels/slide74.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2.xml"/><Relationship Id="rId5" Type="http://schemas.openxmlformats.org/officeDocument/2006/relationships/image" Target="../media/image136.jpeg"/><Relationship Id="rId4" Type="http://schemas.openxmlformats.org/officeDocument/2006/relationships/image" Target="../media/image135.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2.xml"/><Relationship Id="rId4" Type="http://schemas.openxmlformats.org/officeDocument/2006/relationships/image" Target="../media/image139.jpeg"/></Relationships>
</file>

<file path=ppt/slides/_rels/slide77.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2.xml"/><Relationship Id="rId4" Type="http://schemas.openxmlformats.org/officeDocument/2006/relationships/image" Target="../media/image142.jpeg"/></Relationships>
</file>

<file path=ppt/slides/_rels/slide78.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2.xml"/><Relationship Id="rId4" Type="http://schemas.openxmlformats.org/officeDocument/2006/relationships/image" Target="../media/image145.jpeg"/></Relationships>
</file>

<file path=ppt/slides/_rels/slide79.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2.xml"/><Relationship Id="rId5" Type="http://schemas.openxmlformats.org/officeDocument/2006/relationships/image" Target="../media/image149.jpeg"/><Relationship Id="rId4" Type="http://schemas.openxmlformats.org/officeDocument/2006/relationships/image" Target="../media/image148.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2.xml"/><Relationship Id="rId4" Type="http://schemas.openxmlformats.org/officeDocument/2006/relationships/image" Target="../media/image156.jpeg"/></Relationships>
</file>

<file path=ppt/slides/_rels/slide83.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2.xml"/><Relationship Id="rId4" Type="http://schemas.openxmlformats.org/officeDocument/2006/relationships/image" Target="../media/image159.jpeg"/></Relationships>
</file>

<file path=ppt/slides/_rels/slide84.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2.xml"/><Relationship Id="rId6" Type="http://schemas.openxmlformats.org/officeDocument/2006/relationships/image" Target="../media/image164.jpeg"/><Relationship Id="rId5" Type="http://schemas.openxmlformats.org/officeDocument/2006/relationships/image" Target="../media/image163.jpeg"/><Relationship Id="rId4" Type="http://schemas.openxmlformats.org/officeDocument/2006/relationships/image" Target="../media/image162.jpeg"/></Relationships>
</file>

<file path=ppt/slides/_rels/slide85.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jpeg"/><Relationship Id="rId1" Type="http://schemas.openxmlformats.org/officeDocument/2006/relationships/slideLayout" Target="../slideLayouts/slideLayout2.xml"/><Relationship Id="rId5" Type="http://schemas.openxmlformats.org/officeDocument/2006/relationships/image" Target="../media/image172.jpeg"/><Relationship Id="rId4" Type="http://schemas.openxmlformats.org/officeDocument/2006/relationships/image" Target="../media/image171.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Рисунок 3" descr="P1010005.JPG"/>
          <p:cNvPicPr>
            <a:picLocks noChangeAspect="1"/>
          </p:cNvPicPr>
          <p:nvPr/>
        </p:nvPicPr>
        <p:blipFill>
          <a:blip r:embed="rId2" cstate="print"/>
          <a:srcRect b="27951"/>
          <a:stretch>
            <a:fillRect/>
          </a:stretch>
        </p:blipFill>
        <p:spPr bwMode="auto">
          <a:xfrm>
            <a:off x="0" y="0"/>
            <a:ext cx="9144000" cy="6858000"/>
          </a:xfrm>
          <a:prstGeom prst="rect">
            <a:avLst/>
          </a:prstGeom>
          <a:noFill/>
          <a:ln w="9525">
            <a:noFill/>
            <a:miter lim="800000"/>
            <a:headEnd/>
            <a:tailEnd/>
          </a:ln>
        </p:spPr>
      </p:pic>
      <p:sp>
        <p:nvSpPr>
          <p:cNvPr id="2" name="Заголовок 1"/>
          <p:cNvSpPr>
            <a:spLocks noGrp="1"/>
          </p:cNvSpPr>
          <p:nvPr>
            <p:ph type="ctrTitle"/>
          </p:nvPr>
        </p:nvSpPr>
        <p:spPr>
          <a:xfrm>
            <a:off x="422031" y="428604"/>
            <a:ext cx="8229600" cy="1928826"/>
          </a:xfrm>
        </p:spPr>
        <p:txBody>
          <a:bodyPr>
            <a:noAutofit/>
          </a:bodyPr>
          <a:lstStyle/>
          <a:p>
            <a:pPr eaLnBrk="1" fontAlgn="auto" hangingPunct="1">
              <a:spcAft>
                <a:spcPts val="0"/>
              </a:spcAft>
              <a:defRPr/>
            </a:pPr>
            <a:r>
              <a:rPr lang="ru-RU" sz="3600" dirty="0" smtClean="0">
                <a:solidFill>
                  <a:srgbClr val="FC2704"/>
                </a:solidFill>
              </a:rPr>
              <a:t>подготовка Первомайского района к празднованию </a:t>
            </a:r>
            <a:br>
              <a:rPr lang="ru-RU" sz="3600" dirty="0" smtClean="0">
                <a:solidFill>
                  <a:srgbClr val="FC2704"/>
                </a:solidFill>
              </a:rPr>
            </a:br>
            <a:r>
              <a:rPr lang="ru-RU" sz="3600" dirty="0" smtClean="0">
                <a:solidFill>
                  <a:srgbClr val="FC2704"/>
                </a:solidFill>
              </a:rPr>
              <a:t>350-летия </a:t>
            </a:r>
            <a:r>
              <a:rPr lang="ru-RU" sz="2800" dirty="0" smtClean="0">
                <a:solidFill>
                  <a:srgbClr val="FC2704"/>
                </a:solidFill>
              </a:rPr>
              <a:t>г. </a:t>
            </a:r>
            <a:r>
              <a:rPr lang="ru-RU" sz="3600" dirty="0" smtClean="0">
                <a:solidFill>
                  <a:srgbClr val="FC2704"/>
                </a:solidFill>
              </a:rPr>
              <a:t>Пензы</a:t>
            </a:r>
            <a:endParaRPr lang="ru-RU" sz="3600" dirty="0">
              <a:solidFill>
                <a:srgbClr val="FC2704"/>
              </a:solidFill>
            </a:endParaRPr>
          </a:p>
        </p:txBody>
      </p:sp>
    </p:spTree>
  </p:cSld>
  <p:clrMapOvr>
    <a:masterClrMapping/>
  </p:clrMapOvr>
  <p:transition spd="slow">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800" dirty="0" smtClean="0"/>
              <a:t>ОАО «</a:t>
            </a:r>
            <a:r>
              <a:rPr lang="ru-RU" sz="2800" dirty="0" err="1" smtClean="0"/>
              <a:t>Пензмаш</a:t>
            </a:r>
            <a:r>
              <a:rPr lang="ru-RU" sz="2800" dirty="0" smtClean="0"/>
              <a:t>»</a:t>
            </a:r>
            <a:br>
              <a:rPr lang="ru-RU" sz="2800" dirty="0" smtClean="0"/>
            </a:br>
            <a:r>
              <a:rPr lang="ru-RU" sz="2800" dirty="0" smtClean="0"/>
              <a:t>Монумент </a:t>
            </a:r>
            <a:br>
              <a:rPr lang="ru-RU" sz="2800" dirty="0" smtClean="0"/>
            </a:br>
            <a:r>
              <a:rPr lang="ru-RU" sz="2800" dirty="0" smtClean="0"/>
              <a:t>реактивная установка «Катюша»</a:t>
            </a:r>
            <a:endParaRPr lang="ru-RU" sz="2800" dirty="0"/>
          </a:p>
        </p:txBody>
      </p:sp>
      <p:pic>
        <p:nvPicPr>
          <p:cNvPr id="3" name="Рисунок 2" descr="C:\Users\Тюмина\Desktop\Памятники-350 лет\Первомайский\P9290026.JPG"/>
          <p:cNvPicPr/>
          <p:nvPr/>
        </p:nvPicPr>
        <p:blipFill>
          <a:blip r:embed="rId2" cstate="print"/>
          <a:srcRect/>
          <a:stretch>
            <a:fillRect/>
          </a:stretch>
        </p:blipFill>
        <p:spPr bwMode="auto">
          <a:xfrm>
            <a:off x="1691680" y="1484784"/>
            <a:ext cx="5544616" cy="3168352"/>
          </a:xfrm>
          <a:prstGeom prst="rect">
            <a:avLst/>
          </a:prstGeom>
          <a:noFill/>
          <a:ln w="9525">
            <a:noFill/>
            <a:miter lim="800000"/>
            <a:headEnd/>
            <a:tailEnd/>
          </a:ln>
        </p:spPr>
      </p:pic>
      <p:sp>
        <p:nvSpPr>
          <p:cNvPr id="4" name="Содержимое 2"/>
          <p:cNvSpPr txBox="1">
            <a:spLocks/>
          </p:cNvSpPr>
          <p:nvPr/>
        </p:nvSpPr>
        <p:spPr>
          <a:xfrm>
            <a:off x="1115616" y="4653136"/>
            <a:ext cx="6552728" cy="1872208"/>
          </a:xfrm>
          <a:prstGeom prst="rect">
            <a:avLst/>
          </a:prstGeom>
        </p:spPr>
        <p:txBody>
          <a:bodyPr>
            <a:noAutofit/>
          </a:bodyPr>
          <a:lstStyle/>
          <a:p>
            <a:pPr marL="548640" marR="0" lvl="0" indent="-411480" algn="ctr"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r>
              <a:rPr kumimoji="0" lang="ru-RU" sz="1600" b="0" i="0" u="none" strike="noStrike" kern="1200" cap="none" spc="0" normalizeH="0" baseline="0" noProof="0" dirty="0" smtClean="0">
                <a:ln>
                  <a:noFill/>
                </a:ln>
                <a:effectLst/>
                <a:uLnTx/>
                <a:uFillTx/>
                <a:latin typeface="+mn-lt"/>
                <a:ea typeface="+mn-ea"/>
                <a:cs typeface="+mn-cs"/>
              </a:rPr>
              <a:t>Реализованные мероприятия:</a:t>
            </a: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a:buChar char=""/>
              <a:tabLst/>
              <a:defRPr/>
            </a:pPr>
            <a:r>
              <a:rPr kumimoji="0" lang="ru-RU" sz="1200" b="0" i="0" u="none" strike="noStrike" kern="1200" cap="none" spc="0" normalizeH="0" baseline="0" noProof="0" dirty="0" smtClean="0">
                <a:ln>
                  <a:noFill/>
                </a:ln>
                <a:effectLst/>
                <a:uLnTx/>
                <a:uFillTx/>
                <a:latin typeface="+mn-lt"/>
                <a:ea typeface="+mn-ea"/>
                <a:cs typeface="+mn-cs"/>
              </a:rPr>
              <a:t>- замена тротуарной плитки;</a:t>
            </a: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a:buChar char=""/>
              <a:tabLst/>
              <a:defRPr/>
            </a:pPr>
            <a:r>
              <a:rPr lang="ru-RU" sz="1200" dirty="0" smtClean="0">
                <a:latin typeface="+mn-lt"/>
              </a:rPr>
              <a:t>- шлифовка гранитного камня постамента;</a:t>
            </a: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a:buChar char=""/>
              <a:tabLst/>
              <a:defRPr/>
            </a:pPr>
            <a:r>
              <a:rPr kumimoji="0" lang="ru-RU" sz="1200" b="0" i="0" u="none" strike="noStrike" kern="1200" cap="none" spc="0" normalizeH="0" baseline="0" noProof="0" dirty="0" smtClean="0">
                <a:ln>
                  <a:noFill/>
                </a:ln>
                <a:effectLst/>
                <a:uLnTx/>
                <a:uFillTx/>
                <a:latin typeface="+mn-lt"/>
                <a:ea typeface="+mn-ea"/>
                <a:cs typeface="+mn-cs"/>
              </a:rPr>
              <a:t>- покраска реактивной</a:t>
            </a:r>
            <a:r>
              <a:rPr kumimoji="0" lang="ru-RU" sz="1200" b="0" i="0" u="none" strike="noStrike" kern="1200" cap="none" spc="0" normalizeH="0" noProof="0" dirty="0" smtClean="0">
                <a:ln>
                  <a:noFill/>
                </a:ln>
                <a:effectLst/>
                <a:uLnTx/>
                <a:uFillTx/>
                <a:latin typeface="+mn-lt"/>
                <a:ea typeface="+mn-ea"/>
                <a:cs typeface="+mn-cs"/>
              </a:rPr>
              <a:t> установки «Катюша».</a:t>
            </a:r>
            <a:endParaRPr kumimoji="0" lang="ru-RU" sz="1200" b="0" i="0" u="none" strike="noStrike" kern="1200" cap="none" spc="0" normalizeH="0" baseline="0" noProof="0" dirty="0" smtClean="0">
              <a:ln>
                <a:noFill/>
              </a:ln>
              <a:effectLst/>
              <a:uLnTx/>
              <a:uFillTx/>
              <a:latin typeface="+mn-lt"/>
              <a:ea typeface="+mn-ea"/>
              <a:cs typeface="+mn-cs"/>
            </a:endParaRPr>
          </a:p>
          <a:p>
            <a:pPr marL="548640" marR="0" lvl="0" indent="-411480" algn="ctr"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r>
              <a:rPr kumimoji="0" lang="ru-RU" sz="1600" b="0" i="0" u="none" strike="noStrike" kern="1200" cap="none" spc="0" normalizeH="0" baseline="0" noProof="0" dirty="0" smtClean="0">
                <a:ln>
                  <a:noFill/>
                </a:ln>
                <a:effectLst/>
                <a:uLnTx/>
                <a:uFillTx/>
                <a:latin typeface="+mn-lt"/>
                <a:ea typeface="+mn-ea"/>
                <a:cs typeface="+mn-cs"/>
              </a:rPr>
              <a:t>Планируемые мероприятия:</a:t>
            </a: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a:buChar char=""/>
              <a:tabLst/>
              <a:defRPr/>
            </a:pPr>
            <a:r>
              <a:rPr kumimoji="0" lang="ru-RU" sz="1200" b="0" i="0" u="none" strike="noStrike" kern="1200" cap="none" spc="0" normalizeH="0" baseline="0" noProof="0" dirty="0" smtClean="0">
                <a:ln>
                  <a:noFill/>
                </a:ln>
                <a:effectLst/>
                <a:uLnTx/>
                <a:uFillTx/>
                <a:latin typeface="+mn-lt"/>
                <a:ea typeface="+mn-ea"/>
                <a:cs typeface="+mn-cs"/>
              </a:rPr>
              <a:t>-</a:t>
            </a:r>
            <a:r>
              <a:rPr lang="ru-RU" sz="1200" dirty="0" smtClean="0">
                <a:latin typeface="+mn-lt"/>
              </a:rPr>
              <a:t> покраска реактивной установки «Катюша»;</a:t>
            </a: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a:buChar char=""/>
              <a:tabLst/>
              <a:defRPr/>
            </a:pPr>
            <a:r>
              <a:rPr kumimoji="0" lang="ru-RU" sz="1200" b="0" i="0" u="none" strike="noStrike" kern="1200" cap="none" spc="0" normalizeH="0" baseline="0" noProof="0" dirty="0" smtClean="0">
                <a:ln>
                  <a:noFill/>
                </a:ln>
                <a:effectLst/>
                <a:uLnTx/>
                <a:uFillTx/>
                <a:latin typeface="+mn-lt"/>
                <a:ea typeface="+mn-ea"/>
                <a:cs typeface="+mn-cs"/>
              </a:rPr>
              <a:t>- благоустройство территории.</a:t>
            </a: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ru-RU" sz="1400" b="0" i="0" u="none" strike="noStrike" kern="1200" cap="none" spc="0" normalizeH="0" baseline="0" noProof="0" dirty="0" smtClean="0">
              <a:ln>
                <a:noFill/>
              </a:ln>
              <a:solidFill>
                <a:schemeClr val="tx1"/>
              </a:solidFill>
              <a:effectLst/>
              <a:uLnTx/>
              <a:uFillTx/>
              <a:latin typeface="+mn-lt"/>
              <a:ea typeface="+mn-ea"/>
              <a:cs typeface="+mn-cs"/>
            </a:endParaRP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ru-RU" sz="14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p:random/>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p:cNvPicPr>
            <a:picLocks noChangeAspect="1" noChangeArrowheads="1"/>
          </p:cNvPicPr>
          <p:nvPr/>
        </p:nvPicPr>
        <p:blipFill>
          <a:blip r:embed="rId2" cstate="print"/>
          <a:srcRect/>
          <a:stretch>
            <a:fillRect/>
          </a:stretch>
        </p:blipFill>
        <p:spPr bwMode="auto">
          <a:xfrm>
            <a:off x="107504" y="792572"/>
            <a:ext cx="8820472" cy="51567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a:blip r:embed="rId2" cstate="print"/>
          <a:srcRect/>
          <a:stretch>
            <a:fillRect/>
          </a:stretch>
        </p:blipFill>
        <p:spPr bwMode="auto">
          <a:xfrm>
            <a:off x="251520" y="1052736"/>
            <a:ext cx="8745165" cy="43204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Объекты учреждений образования </a:t>
            </a:r>
            <a:endParaRPr lang="ru-RU" dirty="0"/>
          </a:p>
        </p:txBody>
      </p:sp>
      <p:sp>
        <p:nvSpPr>
          <p:cNvPr id="3" name="TextBox 2"/>
          <p:cNvSpPr txBox="1"/>
          <p:nvPr/>
        </p:nvSpPr>
        <p:spPr>
          <a:xfrm>
            <a:off x="179512" y="2420888"/>
            <a:ext cx="8676456" cy="2308324"/>
          </a:xfrm>
          <a:prstGeom prst="rect">
            <a:avLst/>
          </a:prstGeom>
          <a:noFill/>
        </p:spPr>
        <p:txBody>
          <a:bodyPr wrap="square" rtlCol="0">
            <a:spAutoFit/>
          </a:bodyPr>
          <a:lstStyle/>
          <a:p>
            <a:pPr algn="just"/>
            <a:r>
              <a:rPr lang="ru-RU" sz="2400" dirty="0" smtClean="0"/>
              <a:t>    </a:t>
            </a:r>
            <a:r>
              <a:rPr lang="ru-RU" sz="2400" dirty="0" smtClean="0">
                <a:latin typeface="+mn-lt"/>
              </a:rPr>
              <a:t>В Первомайском районе 45 учреждений образования:</a:t>
            </a:r>
          </a:p>
          <a:p>
            <a:pPr algn="just"/>
            <a:r>
              <a:rPr lang="ru-RU" sz="2400" dirty="0" smtClean="0">
                <a:latin typeface="+mn-lt"/>
              </a:rPr>
              <a:t>-37 учреждений находятся в удовлетворительном состоянии (</a:t>
            </a:r>
            <a:r>
              <a:rPr lang="ru-RU" sz="2400" i="1" dirty="0" smtClean="0">
                <a:latin typeface="+mn-lt"/>
              </a:rPr>
              <a:t>для них необходим плановый текущий ремонт внутренних помещений</a:t>
            </a:r>
            <a:r>
              <a:rPr lang="ru-RU" sz="2400" dirty="0" smtClean="0">
                <a:latin typeface="+mn-lt"/>
              </a:rPr>
              <a:t>). </a:t>
            </a:r>
          </a:p>
          <a:p>
            <a:pPr algn="just"/>
            <a:r>
              <a:rPr lang="ru-RU" sz="2400" dirty="0" smtClean="0">
                <a:latin typeface="+mn-lt"/>
              </a:rPr>
              <a:t>-8 объектов требуют ремонта .</a:t>
            </a:r>
          </a:p>
          <a:p>
            <a:pPr algn="just"/>
            <a:endParaRPr lang="ru-RU" sz="2400" dirty="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457200" y="274638"/>
            <a:ext cx="8229600" cy="1143000"/>
          </a:xfrm>
        </p:spPr>
        <p:txBody>
          <a:bodyPr>
            <a:normAutofit fontScale="90000"/>
          </a:bodyPr>
          <a:lstStyle/>
          <a:p>
            <a:r>
              <a:rPr lang="ru-RU" dirty="0" smtClean="0"/>
              <a:t>План необходимых мероприятий</a:t>
            </a:r>
            <a:endParaRPr lang="ru-RU" dirty="0"/>
          </a:p>
        </p:txBody>
      </p:sp>
      <p:pic>
        <p:nvPicPr>
          <p:cNvPr id="112644" name="Picture 4"/>
          <p:cNvPicPr>
            <a:picLocks noChangeAspect="1" noChangeArrowheads="1"/>
          </p:cNvPicPr>
          <p:nvPr/>
        </p:nvPicPr>
        <p:blipFill>
          <a:blip r:embed="rId2" cstate="print"/>
          <a:srcRect/>
          <a:stretch>
            <a:fillRect/>
          </a:stretch>
        </p:blipFill>
        <p:spPr bwMode="auto">
          <a:xfrm>
            <a:off x="4211960" y="1772816"/>
            <a:ext cx="4882455" cy="3009900"/>
          </a:xfrm>
          <a:prstGeom prst="rect">
            <a:avLst/>
          </a:prstGeom>
          <a:noFill/>
          <a:ln w="9525">
            <a:noFill/>
            <a:miter lim="800000"/>
            <a:headEnd/>
            <a:tailEnd/>
          </a:ln>
        </p:spPr>
      </p:pic>
      <p:pic>
        <p:nvPicPr>
          <p:cNvPr id="112645" name="Picture 5"/>
          <p:cNvPicPr>
            <a:picLocks noChangeAspect="1" noChangeArrowheads="1"/>
          </p:cNvPicPr>
          <p:nvPr/>
        </p:nvPicPr>
        <p:blipFill>
          <a:blip r:embed="rId3" cstate="print"/>
          <a:srcRect/>
          <a:stretch>
            <a:fillRect/>
          </a:stretch>
        </p:blipFill>
        <p:spPr bwMode="auto">
          <a:xfrm>
            <a:off x="179512" y="1772816"/>
            <a:ext cx="3819525" cy="37444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План необходимых мероприятий</a:t>
            </a:r>
            <a:endParaRPr lang="ru-RU" dirty="0"/>
          </a:p>
        </p:txBody>
      </p:sp>
      <p:pic>
        <p:nvPicPr>
          <p:cNvPr id="113666" name="Picture 2"/>
          <p:cNvPicPr>
            <a:picLocks noChangeAspect="1" noChangeArrowheads="1"/>
          </p:cNvPicPr>
          <p:nvPr/>
        </p:nvPicPr>
        <p:blipFill>
          <a:blip r:embed="rId2" cstate="print"/>
          <a:srcRect/>
          <a:stretch>
            <a:fillRect/>
          </a:stretch>
        </p:blipFill>
        <p:spPr bwMode="auto">
          <a:xfrm>
            <a:off x="251520" y="2276872"/>
            <a:ext cx="4498167" cy="3024336"/>
          </a:xfrm>
          <a:prstGeom prst="rect">
            <a:avLst/>
          </a:prstGeom>
          <a:noFill/>
          <a:ln w="9525">
            <a:noFill/>
            <a:miter lim="800000"/>
            <a:headEnd/>
            <a:tailEnd/>
          </a:ln>
        </p:spPr>
      </p:pic>
      <p:pic>
        <p:nvPicPr>
          <p:cNvPr id="113667" name="Picture 3"/>
          <p:cNvPicPr>
            <a:picLocks noChangeAspect="1" noChangeArrowheads="1"/>
          </p:cNvPicPr>
          <p:nvPr/>
        </p:nvPicPr>
        <p:blipFill>
          <a:blip r:embed="rId3" cstate="print"/>
          <a:srcRect/>
          <a:stretch>
            <a:fillRect/>
          </a:stretch>
        </p:blipFill>
        <p:spPr bwMode="auto">
          <a:xfrm>
            <a:off x="5004048" y="2276872"/>
            <a:ext cx="3936084" cy="30243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dirty="0" smtClean="0"/>
              <a:t>Объекты здравоохранения</a:t>
            </a:r>
            <a:endParaRPr lang="ru-RU" dirty="0"/>
          </a:p>
        </p:txBody>
      </p:sp>
      <p:sp>
        <p:nvSpPr>
          <p:cNvPr id="3" name="Rectangle 1"/>
          <p:cNvSpPr>
            <a:spLocks noChangeArrowheads="1"/>
          </p:cNvSpPr>
          <p:nvPr/>
        </p:nvSpPr>
        <p:spPr bwMode="auto">
          <a:xfrm>
            <a:off x="0" y="1445876"/>
            <a:ext cx="9144000" cy="39703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a:r>
              <a:rPr kumimoji="0" lang="ru-RU" sz="2800" b="0" i="0" u="none" strike="noStrike" cap="none" normalizeH="0" baseline="0" dirty="0" smtClean="0">
                <a:ln>
                  <a:noFill/>
                </a:ln>
                <a:solidFill>
                  <a:schemeClr val="tx1"/>
                </a:solidFill>
                <a:effectLst/>
                <a:latin typeface="+mn-lt"/>
                <a:ea typeface="Calibri" pitchFamily="34" charset="0"/>
                <a:cs typeface="Times New Roman" pitchFamily="18" charset="0"/>
              </a:rPr>
              <a:t> 	На территории Первомайского района</a:t>
            </a:r>
            <a:r>
              <a:rPr lang="ru-RU" sz="2800" dirty="0" smtClean="0">
                <a:latin typeface="+mn-lt"/>
              </a:rPr>
              <a:t> 13 учреждений здравоохранения, из них 4 требуют ремонта: </a:t>
            </a:r>
          </a:p>
          <a:p>
            <a:pPr lvl="0" algn="just">
              <a:buFontTx/>
              <a:buChar char="-"/>
            </a:pPr>
            <a:r>
              <a:rPr lang="ru-RU" sz="2800" dirty="0" smtClean="0">
                <a:latin typeface="+mn-lt"/>
              </a:rPr>
              <a:t>Поликлиники №4 и №5 ГУЗ «Городская клиническая больница № 5»;</a:t>
            </a:r>
          </a:p>
          <a:p>
            <a:pPr lvl="0" algn="just">
              <a:buFontTx/>
              <a:buChar char="-"/>
            </a:pPr>
            <a:r>
              <a:rPr lang="ru-RU" sz="2800" dirty="0" smtClean="0">
                <a:latin typeface="+mn-lt"/>
              </a:rPr>
              <a:t> ГУЗ « Пензенская областная клиническая больница </a:t>
            </a:r>
          </a:p>
          <a:p>
            <a:pPr lvl="0" algn="just"/>
            <a:r>
              <a:rPr lang="ru-RU" sz="2800" dirty="0" smtClean="0">
                <a:latin typeface="+mn-lt"/>
              </a:rPr>
              <a:t>им. Н.Н. </a:t>
            </a:r>
            <a:r>
              <a:rPr lang="ru-RU" sz="2800" smtClean="0">
                <a:latin typeface="+mn-lt"/>
              </a:rPr>
              <a:t>Бурденко»;</a:t>
            </a:r>
            <a:endParaRPr lang="ru-RU" sz="2800" dirty="0" smtClean="0">
              <a:latin typeface="+mn-lt"/>
            </a:endParaRPr>
          </a:p>
          <a:p>
            <a:pPr lvl="0" algn="just"/>
            <a:r>
              <a:rPr lang="ru-RU" sz="2800" dirty="0" smtClean="0">
                <a:latin typeface="+mn-lt"/>
              </a:rPr>
              <a:t>- ГБУЗ «Пензенская областная офтальмологическая больница».</a:t>
            </a:r>
          </a:p>
          <a:p>
            <a:pPr lvl="0" algn="just"/>
            <a:r>
              <a:rPr lang="ru-RU" sz="2800" dirty="0" smtClean="0">
                <a:latin typeface="+mn-lt"/>
              </a:rPr>
              <a:t>	</a:t>
            </a:r>
            <a:endParaRPr kumimoji="0" lang="ru-RU" sz="3600" b="0" i="0" u="none" strike="noStrike" cap="none" normalizeH="0" baseline="0" dirty="0" smtClean="0">
              <a:ln>
                <a:noFill/>
              </a:ln>
              <a:solidFill>
                <a:schemeClr val="tx1"/>
              </a:solidFill>
              <a:effectLst/>
              <a:latin typeface="+mn-lt"/>
              <a:cs typeface="Arial" pitchFamily="34" charset="0"/>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a:spLocks noGrp="1"/>
          </p:cNvSpPr>
          <p:nvPr>
            <p:ph type="title"/>
          </p:nvPr>
        </p:nvSpPr>
        <p:spPr>
          <a:xfrm>
            <a:off x="457200" y="274638"/>
            <a:ext cx="8229600" cy="1143000"/>
          </a:xfrm>
        </p:spPr>
        <p:txBody>
          <a:bodyPr>
            <a:normAutofit fontScale="90000"/>
          </a:bodyPr>
          <a:lstStyle/>
          <a:p>
            <a:r>
              <a:rPr lang="ru-RU" dirty="0" smtClean="0"/>
              <a:t>План необходимых мероприятий</a:t>
            </a:r>
            <a:endParaRPr lang="ru-RU" dirty="0"/>
          </a:p>
        </p:txBody>
      </p:sp>
      <p:pic>
        <p:nvPicPr>
          <p:cNvPr id="114692" name="Picture 4"/>
          <p:cNvPicPr>
            <a:picLocks noChangeAspect="1" noChangeArrowheads="1"/>
          </p:cNvPicPr>
          <p:nvPr/>
        </p:nvPicPr>
        <p:blipFill>
          <a:blip r:embed="rId2" cstate="print"/>
          <a:srcRect/>
          <a:stretch>
            <a:fillRect/>
          </a:stretch>
        </p:blipFill>
        <p:spPr bwMode="auto">
          <a:xfrm>
            <a:off x="4552613" y="1700808"/>
            <a:ext cx="4411875" cy="1512168"/>
          </a:xfrm>
          <a:prstGeom prst="rect">
            <a:avLst/>
          </a:prstGeom>
          <a:noFill/>
          <a:ln w="9525">
            <a:noFill/>
            <a:miter lim="800000"/>
            <a:headEnd/>
            <a:tailEnd/>
          </a:ln>
        </p:spPr>
      </p:pic>
      <p:pic>
        <p:nvPicPr>
          <p:cNvPr id="114693" name="Picture 5"/>
          <p:cNvPicPr>
            <a:picLocks noChangeAspect="1" noChangeArrowheads="1"/>
          </p:cNvPicPr>
          <p:nvPr/>
        </p:nvPicPr>
        <p:blipFill>
          <a:blip r:embed="rId3" cstate="print"/>
          <a:srcRect/>
          <a:stretch>
            <a:fillRect/>
          </a:stretch>
        </p:blipFill>
        <p:spPr bwMode="auto">
          <a:xfrm>
            <a:off x="179512" y="1700808"/>
            <a:ext cx="4219575" cy="3476625"/>
          </a:xfrm>
          <a:prstGeom prst="rect">
            <a:avLst/>
          </a:prstGeom>
          <a:noFill/>
          <a:ln w="9525">
            <a:noFill/>
            <a:miter lim="800000"/>
            <a:headEnd/>
            <a:tailEnd/>
          </a:ln>
        </p:spPr>
      </p:pic>
      <p:sp>
        <p:nvSpPr>
          <p:cNvPr id="8" name="TextBox 7"/>
          <p:cNvSpPr txBox="1"/>
          <p:nvPr/>
        </p:nvSpPr>
        <p:spPr>
          <a:xfrm>
            <a:off x="539552" y="5229200"/>
            <a:ext cx="8246232" cy="1477328"/>
          </a:xfrm>
          <a:prstGeom prst="rect">
            <a:avLst/>
          </a:prstGeom>
          <a:noFill/>
        </p:spPr>
        <p:txBody>
          <a:bodyPr wrap="none" rtlCol="0">
            <a:spAutoFit/>
          </a:bodyPr>
          <a:lstStyle/>
          <a:p>
            <a:r>
              <a:rPr lang="ru-RU" dirty="0" smtClean="0"/>
              <a:t>Для учреждений здравоохранения расположенных на территории</a:t>
            </a:r>
          </a:p>
          <a:p>
            <a:r>
              <a:rPr lang="ru-RU" dirty="0" smtClean="0"/>
              <a:t> Первомайского района города Пензы денежные средства на </a:t>
            </a:r>
          </a:p>
          <a:p>
            <a:r>
              <a:rPr lang="ru-RU" dirty="0" err="1" smtClean="0"/>
              <a:t>благоустроительные</a:t>
            </a:r>
            <a:r>
              <a:rPr lang="ru-RU" dirty="0" smtClean="0"/>
              <a:t> работы </a:t>
            </a:r>
          </a:p>
          <a:p>
            <a:r>
              <a:rPr lang="ru-RU" dirty="0" smtClean="0"/>
              <a:t>(</a:t>
            </a:r>
            <a:r>
              <a:rPr lang="ru-RU" i="1" dirty="0" smtClean="0"/>
              <a:t>ремонт фасадов, входных групп, благоустройство территории и т.д</a:t>
            </a:r>
            <a:r>
              <a:rPr lang="ru-RU" dirty="0" smtClean="0"/>
              <a:t>.)</a:t>
            </a:r>
          </a:p>
          <a:p>
            <a:r>
              <a:rPr lang="ru-RU" dirty="0" smtClean="0"/>
              <a:t> Министерством здравоохранения Пензенской области </a:t>
            </a:r>
            <a:r>
              <a:rPr lang="ru-RU" dirty="0" smtClean="0">
                <a:solidFill>
                  <a:srgbClr val="FFFF00"/>
                </a:solidFill>
              </a:rPr>
              <a:t>не предусмотрены</a:t>
            </a:r>
            <a:r>
              <a:rPr lang="ru-RU" dirty="0" smtClean="0"/>
              <a:t>.</a:t>
            </a:r>
            <a:endParaRPr lang="ru-RU" dirty="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Объекты культуры</a:t>
            </a:r>
            <a:endParaRPr lang="ru-RU" dirty="0"/>
          </a:p>
        </p:txBody>
      </p:sp>
      <p:sp>
        <p:nvSpPr>
          <p:cNvPr id="4" name="TextBox 3"/>
          <p:cNvSpPr txBox="1"/>
          <p:nvPr/>
        </p:nvSpPr>
        <p:spPr>
          <a:xfrm>
            <a:off x="539552" y="1412776"/>
            <a:ext cx="8006881" cy="5262979"/>
          </a:xfrm>
          <a:prstGeom prst="rect">
            <a:avLst/>
          </a:prstGeom>
          <a:noFill/>
        </p:spPr>
        <p:txBody>
          <a:bodyPr wrap="square" rtlCol="0">
            <a:spAutoFit/>
          </a:bodyPr>
          <a:lstStyle/>
          <a:p>
            <a:r>
              <a:rPr lang="ru-RU" sz="2400" dirty="0" smtClean="0">
                <a:latin typeface="+mn-lt"/>
              </a:rPr>
              <a:t>В Первомайском районе расположено 14 учреждений культуры </a:t>
            </a:r>
          </a:p>
          <a:p>
            <a:r>
              <a:rPr lang="ru-RU" sz="2400" dirty="0" smtClean="0">
                <a:latin typeface="+mn-lt"/>
              </a:rPr>
              <a:t>требуют ремонта 4 учреждения:</a:t>
            </a:r>
          </a:p>
          <a:p>
            <a:r>
              <a:rPr lang="ru-RU" sz="2400" dirty="0" smtClean="0">
                <a:latin typeface="+mn-lt"/>
              </a:rPr>
              <a:t>-ФГУ «Дом офицеров Пензенского гарнизона»;</a:t>
            </a:r>
          </a:p>
          <a:p>
            <a:r>
              <a:rPr lang="ru-RU" sz="2400" dirty="0" smtClean="0">
                <a:latin typeface="+mn-lt"/>
              </a:rPr>
              <a:t>-Районный Центр народного художественного творчества Пензенского района;</a:t>
            </a:r>
          </a:p>
          <a:p>
            <a:r>
              <a:rPr lang="ru-RU" sz="2400" dirty="0" smtClean="0">
                <a:latin typeface="+mn-lt"/>
              </a:rPr>
              <a:t>-ДМШ № 1(текущий ремонт необходим);</a:t>
            </a:r>
          </a:p>
          <a:p>
            <a:r>
              <a:rPr lang="ru-RU" sz="2400" dirty="0" smtClean="0">
                <a:latin typeface="+mn-lt"/>
              </a:rPr>
              <a:t>-ГБУК «Пензенский областной Дом народного творчества».</a:t>
            </a:r>
          </a:p>
          <a:p>
            <a:endParaRPr lang="ru-RU" sz="2400" dirty="0" smtClean="0">
              <a:latin typeface="+mn-lt"/>
            </a:endParaRPr>
          </a:p>
          <a:p>
            <a:r>
              <a:rPr lang="ru-RU" sz="2400" dirty="0" smtClean="0">
                <a:latin typeface="+mn-lt"/>
              </a:rPr>
              <a:t>До настоящего времени денежные средства на ремонт не заложены.</a:t>
            </a:r>
          </a:p>
          <a:p>
            <a:endParaRPr lang="ru-RU" sz="2400" dirty="0" smtClean="0">
              <a:latin typeface="+mn-lt"/>
            </a:endParaRPr>
          </a:p>
          <a:p>
            <a:endParaRPr lang="ru-RU" sz="2400" dirty="0" smtClean="0">
              <a:latin typeface="+mn-lt"/>
            </a:endParaRPr>
          </a:p>
          <a:p>
            <a:endParaRPr lang="ru-RU" sz="2400" dirty="0">
              <a:latin typeface="+mn-lt"/>
            </a:endParaRP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DSCN4430.JPG"/>
          <p:cNvPicPr>
            <a:picLocks noChangeAspect="1"/>
          </p:cNvPicPr>
          <p:nvPr/>
        </p:nvPicPr>
        <p:blipFill>
          <a:blip r:embed="rId2" cstate="print"/>
          <a:stretch>
            <a:fillRect/>
          </a:stretch>
        </p:blipFill>
        <p:spPr>
          <a:xfrm>
            <a:off x="0" y="0"/>
            <a:ext cx="9144000" cy="6858000"/>
          </a:xfrm>
          <a:prstGeom prst="rect">
            <a:avLst/>
          </a:prstGeom>
        </p:spPr>
      </p:pic>
      <p:sp>
        <p:nvSpPr>
          <p:cNvPr id="2" name="Заголовок 1"/>
          <p:cNvSpPr>
            <a:spLocks noGrp="1"/>
          </p:cNvSpPr>
          <p:nvPr>
            <p:ph type="title"/>
          </p:nvPr>
        </p:nvSpPr>
        <p:spPr>
          <a:xfrm>
            <a:off x="611560" y="2780928"/>
            <a:ext cx="8229600" cy="1143000"/>
          </a:xfrm>
        </p:spPr>
        <p:txBody>
          <a:bodyPr>
            <a:noAutofit/>
          </a:bodyPr>
          <a:lstStyle/>
          <a:p>
            <a:r>
              <a:rPr lang="ru-RU" sz="9600" dirty="0" smtClean="0"/>
              <a:t>Спасибо за внимание!</a:t>
            </a:r>
            <a:endParaRPr lang="ru-RU" sz="9600" dirty="0"/>
          </a:p>
        </p:txBody>
      </p:sp>
    </p:spTree>
  </p:cSld>
  <p:clrMapOvr>
    <a:masterClrMapping/>
  </p:clrMapOvr>
  <p:transition>
    <p:rand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ООО «</a:t>
            </a:r>
            <a:r>
              <a:rPr lang="ru-RU" dirty="0" err="1" smtClean="0"/>
              <a:t>Горводоканал</a:t>
            </a:r>
            <a:r>
              <a:rPr lang="ru-RU" dirty="0" smtClean="0"/>
              <a:t>»</a:t>
            </a:r>
            <a:br>
              <a:rPr lang="ru-RU" dirty="0" smtClean="0"/>
            </a:br>
            <a:r>
              <a:rPr lang="ru-RU" dirty="0" smtClean="0"/>
              <a:t>ул. </a:t>
            </a:r>
            <a:r>
              <a:rPr lang="ru-RU" dirty="0" err="1" smtClean="0"/>
              <a:t>Кривозерье</a:t>
            </a:r>
            <a:r>
              <a:rPr lang="ru-RU" dirty="0" smtClean="0"/>
              <a:t>, 24</a:t>
            </a:r>
            <a:endParaRPr lang="ru-RU" dirty="0"/>
          </a:p>
        </p:txBody>
      </p:sp>
      <p:sp>
        <p:nvSpPr>
          <p:cNvPr id="4" name="TextBox 3"/>
          <p:cNvSpPr txBox="1"/>
          <p:nvPr/>
        </p:nvSpPr>
        <p:spPr>
          <a:xfrm>
            <a:off x="1979712" y="5373216"/>
            <a:ext cx="5544616" cy="923330"/>
          </a:xfrm>
          <a:prstGeom prst="rect">
            <a:avLst/>
          </a:prstGeom>
          <a:noFill/>
        </p:spPr>
        <p:txBody>
          <a:bodyPr wrap="square" rtlCol="0">
            <a:spAutoFit/>
          </a:bodyPr>
          <a:lstStyle/>
          <a:p>
            <a:r>
              <a:rPr lang="ru-RU" dirty="0" smtClean="0">
                <a:latin typeface="+mn-lt"/>
              </a:rPr>
              <a:t>Планируемые мероприятия:</a:t>
            </a:r>
          </a:p>
          <a:p>
            <a:pPr>
              <a:buFontTx/>
              <a:buChar char="-"/>
            </a:pPr>
            <a:r>
              <a:rPr lang="ru-RU" dirty="0" smtClean="0">
                <a:latin typeface="+mn-lt"/>
              </a:rPr>
              <a:t> ремонт фасада здания административного корпуса;</a:t>
            </a:r>
          </a:p>
          <a:p>
            <a:pPr>
              <a:buFontTx/>
              <a:buChar char="-"/>
            </a:pPr>
            <a:r>
              <a:rPr lang="ru-RU" dirty="0" smtClean="0">
                <a:latin typeface="+mn-lt"/>
              </a:rPr>
              <a:t> благоустройство территории.</a:t>
            </a:r>
            <a:endParaRPr lang="ru-RU" dirty="0">
              <a:latin typeface="+mn-lt"/>
            </a:endParaRPr>
          </a:p>
        </p:txBody>
      </p:sp>
      <p:pic>
        <p:nvPicPr>
          <p:cNvPr id="5" name="Picture 2" descr="C:\Users\СИС.АДМИН\Desktop\foto44_0.jpg"/>
          <p:cNvPicPr>
            <a:picLocks noChangeAspect="1" noChangeArrowheads="1"/>
          </p:cNvPicPr>
          <p:nvPr/>
        </p:nvPicPr>
        <p:blipFill>
          <a:blip r:embed="rId2" cstate="print"/>
          <a:srcRect/>
          <a:stretch>
            <a:fillRect/>
          </a:stretch>
        </p:blipFill>
        <p:spPr bwMode="auto">
          <a:xfrm>
            <a:off x="1187624" y="1628800"/>
            <a:ext cx="6970762" cy="3456384"/>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04664"/>
            <a:ext cx="8229600" cy="1143000"/>
          </a:xfrm>
        </p:spPr>
        <p:txBody>
          <a:bodyPr>
            <a:noAutofit/>
          </a:bodyPr>
          <a:lstStyle/>
          <a:p>
            <a:r>
              <a:rPr lang="ru-RU" sz="3200" dirty="0" smtClean="0"/>
              <a:t>ООО «</a:t>
            </a:r>
            <a:r>
              <a:rPr lang="ru-RU" sz="3200" dirty="0" err="1" smtClean="0"/>
              <a:t>Горводоканал</a:t>
            </a:r>
            <a:r>
              <a:rPr lang="ru-RU" sz="3200" dirty="0" smtClean="0"/>
              <a:t>»</a:t>
            </a:r>
            <a:br>
              <a:rPr lang="ru-RU" sz="3200" dirty="0" smtClean="0"/>
            </a:br>
            <a:r>
              <a:rPr lang="ru-RU" sz="3200" dirty="0" smtClean="0"/>
              <a:t>Очистные сооружения, ул. Окружная, 4 </a:t>
            </a:r>
            <a:br>
              <a:rPr lang="ru-RU" sz="3200" dirty="0" smtClean="0"/>
            </a:br>
            <a:endParaRPr lang="ru-RU" sz="3200" dirty="0"/>
          </a:p>
        </p:txBody>
      </p:sp>
      <p:pic>
        <p:nvPicPr>
          <p:cNvPr id="1026" name="Picture 2" descr="C:\Users\СИС.АДМИН\Documents\Презентации\фото\ул.Окружная(Попадьева С.А.)\ул.Окружная(без надписей)\Фото0440.jpg"/>
          <p:cNvPicPr>
            <a:picLocks noChangeAspect="1" noChangeArrowheads="1"/>
          </p:cNvPicPr>
          <p:nvPr/>
        </p:nvPicPr>
        <p:blipFill>
          <a:blip r:embed="rId2" cstate="print"/>
          <a:srcRect/>
          <a:stretch>
            <a:fillRect/>
          </a:stretch>
        </p:blipFill>
        <p:spPr bwMode="auto">
          <a:xfrm>
            <a:off x="2195736" y="1268760"/>
            <a:ext cx="4824536" cy="3952771"/>
          </a:xfrm>
          <a:prstGeom prst="rect">
            <a:avLst/>
          </a:prstGeom>
          <a:noFill/>
        </p:spPr>
      </p:pic>
      <p:sp>
        <p:nvSpPr>
          <p:cNvPr id="6" name="TextBox 5"/>
          <p:cNvSpPr txBox="1"/>
          <p:nvPr/>
        </p:nvSpPr>
        <p:spPr>
          <a:xfrm>
            <a:off x="323528" y="5301208"/>
            <a:ext cx="8640960" cy="1200329"/>
          </a:xfrm>
          <a:prstGeom prst="rect">
            <a:avLst/>
          </a:prstGeom>
          <a:noFill/>
        </p:spPr>
        <p:txBody>
          <a:bodyPr wrap="square" rtlCol="0">
            <a:spAutoFit/>
          </a:bodyPr>
          <a:lstStyle/>
          <a:p>
            <a:r>
              <a:rPr lang="ru-RU" dirty="0" smtClean="0">
                <a:latin typeface="+mn-lt"/>
              </a:rPr>
              <a:t>Планируемые мероприятия:</a:t>
            </a:r>
          </a:p>
          <a:p>
            <a:pPr>
              <a:buFontTx/>
              <a:buChar char="-"/>
            </a:pPr>
            <a:r>
              <a:rPr lang="ru-RU" dirty="0" smtClean="0">
                <a:latin typeface="+mn-lt"/>
              </a:rPr>
              <a:t> замена окон фасада административно-лабораторного корпуса;</a:t>
            </a:r>
          </a:p>
          <a:p>
            <a:pPr>
              <a:buFontTx/>
              <a:buChar char="-"/>
            </a:pPr>
            <a:r>
              <a:rPr lang="ru-RU" dirty="0">
                <a:latin typeface="+mn-lt"/>
              </a:rPr>
              <a:t> </a:t>
            </a:r>
            <a:r>
              <a:rPr lang="ru-RU" dirty="0" smtClean="0">
                <a:latin typeface="+mn-lt"/>
              </a:rPr>
              <a:t>облицовка фасада административно-лабораторного корпуса виниловым </a:t>
            </a:r>
            <a:r>
              <a:rPr lang="ru-RU" dirty="0" err="1" smtClean="0">
                <a:latin typeface="+mn-lt"/>
              </a:rPr>
              <a:t>сайдингом</a:t>
            </a:r>
            <a:r>
              <a:rPr lang="ru-RU" dirty="0" smtClean="0">
                <a:latin typeface="+mn-lt"/>
              </a:rPr>
              <a:t>;</a:t>
            </a:r>
          </a:p>
          <a:p>
            <a:pPr>
              <a:buFontTx/>
              <a:buChar char="-"/>
            </a:pPr>
            <a:r>
              <a:rPr lang="ru-RU" dirty="0">
                <a:latin typeface="+mn-lt"/>
              </a:rPr>
              <a:t> </a:t>
            </a:r>
            <a:r>
              <a:rPr lang="ru-RU" dirty="0" smtClean="0">
                <a:latin typeface="+mn-lt"/>
              </a:rPr>
              <a:t>реконструкция входной группы административно-лабораторного корпуса.</a:t>
            </a:r>
            <a:endParaRPr lang="ru-RU" dirty="0">
              <a:latin typeface="+mn-lt"/>
            </a:endParaRPr>
          </a:p>
        </p:txBody>
      </p:sp>
    </p:spTree>
  </p:cSld>
  <p:clrMapOvr>
    <a:masterClrMapping/>
  </p:clrMapOvr>
  <p:transition>
    <p:rand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400" dirty="0" smtClean="0"/>
              <a:t>ООО «</a:t>
            </a:r>
            <a:r>
              <a:rPr lang="ru-RU" sz="2400" dirty="0" err="1" smtClean="0"/>
              <a:t>Горводоканал</a:t>
            </a:r>
            <a:r>
              <a:rPr lang="ru-RU" sz="2400" dirty="0" smtClean="0"/>
              <a:t>» </a:t>
            </a:r>
            <a:br>
              <a:rPr lang="ru-RU" sz="2400" dirty="0" smtClean="0"/>
            </a:br>
            <a:r>
              <a:rPr lang="ru-RU" sz="2400" dirty="0" smtClean="0"/>
              <a:t> Очистные сооружения, площадка «Подгорная»,</a:t>
            </a:r>
            <a:br>
              <a:rPr lang="ru-RU" sz="2400" dirty="0" smtClean="0"/>
            </a:br>
            <a:r>
              <a:rPr lang="ru-RU" sz="2400" dirty="0" smtClean="0"/>
              <a:t> ул. Краснова, 80</a:t>
            </a:r>
            <a:endParaRPr lang="ru-RU" sz="2400" dirty="0"/>
          </a:p>
        </p:txBody>
      </p:sp>
      <p:sp>
        <p:nvSpPr>
          <p:cNvPr id="4" name="TextBox 3"/>
          <p:cNvSpPr txBox="1"/>
          <p:nvPr/>
        </p:nvSpPr>
        <p:spPr>
          <a:xfrm>
            <a:off x="2267744" y="5085184"/>
            <a:ext cx="4464496" cy="1200329"/>
          </a:xfrm>
          <a:prstGeom prst="rect">
            <a:avLst/>
          </a:prstGeom>
          <a:noFill/>
        </p:spPr>
        <p:txBody>
          <a:bodyPr wrap="square" rtlCol="0">
            <a:spAutoFit/>
          </a:bodyPr>
          <a:lstStyle/>
          <a:p>
            <a:r>
              <a:rPr lang="ru-RU" dirty="0" smtClean="0">
                <a:latin typeface="+mn-lt"/>
              </a:rPr>
              <a:t>Планируемые мероприятия:</a:t>
            </a:r>
          </a:p>
          <a:p>
            <a:pPr>
              <a:buFontTx/>
              <a:buChar char="-"/>
            </a:pPr>
            <a:r>
              <a:rPr lang="ru-RU" dirty="0" smtClean="0">
                <a:latin typeface="+mn-lt"/>
              </a:rPr>
              <a:t> ремонт фасада </a:t>
            </a:r>
            <a:r>
              <a:rPr lang="ru-RU" dirty="0" err="1" smtClean="0">
                <a:latin typeface="+mn-lt"/>
              </a:rPr>
              <a:t>реагентного</a:t>
            </a:r>
            <a:r>
              <a:rPr lang="ru-RU" dirty="0" smtClean="0">
                <a:latin typeface="+mn-lt"/>
              </a:rPr>
              <a:t> хозяйства;</a:t>
            </a:r>
          </a:p>
          <a:p>
            <a:pPr>
              <a:buFontTx/>
              <a:buChar char="-"/>
            </a:pPr>
            <a:r>
              <a:rPr lang="ru-RU" dirty="0">
                <a:latin typeface="+mn-lt"/>
              </a:rPr>
              <a:t> </a:t>
            </a:r>
            <a:r>
              <a:rPr lang="ru-RU" dirty="0" smtClean="0">
                <a:latin typeface="+mn-lt"/>
              </a:rPr>
              <a:t>ремонт фасада 1, 2, 3 блоков;</a:t>
            </a:r>
          </a:p>
          <a:p>
            <a:pPr>
              <a:buFontTx/>
              <a:buChar char="-"/>
            </a:pPr>
            <a:r>
              <a:rPr lang="ru-RU" dirty="0">
                <a:latin typeface="+mn-lt"/>
              </a:rPr>
              <a:t> </a:t>
            </a:r>
            <a:r>
              <a:rPr lang="ru-RU" dirty="0" smtClean="0">
                <a:latin typeface="+mn-lt"/>
              </a:rPr>
              <a:t>замена окон 3 блока.</a:t>
            </a:r>
            <a:endParaRPr lang="ru-RU" dirty="0">
              <a:latin typeface="+mn-lt"/>
            </a:endParaRPr>
          </a:p>
        </p:txBody>
      </p:sp>
      <p:pic>
        <p:nvPicPr>
          <p:cNvPr id="5" name="Рисунок 4" descr="P1070859.JPG"/>
          <p:cNvPicPr>
            <a:picLocks noChangeAspect="1"/>
          </p:cNvPicPr>
          <p:nvPr/>
        </p:nvPicPr>
        <p:blipFill>
          <a:blip r:embed="rId2" cstate="print"/>
          <a:stretch>
            <a:fillRect/>
          </a:stretch>
        </p:blipFill>
        <p:spPr>
          <a:xfrm>
            <a:off x="179512" y="1628800"/>
            <a:ext cx="4211960" cy="3158970"/>
          </a:xfrm>
          <a:prstGeom prst="rect">
            <a:avLst/>
          </a:prstGeom>
        </p:spPr>
      </p:pic>
      <p:pic>
        <p:nvPicPr>
          <p:cNvPr id="6" name="Рисунок 5" descr="P1070868.JPG"/>
          <p:cNvPicPr>
            <a:picLocks noChangeAspect="1"/>
          </p:cNvPicPr>
          <p:nvPr/>
        </p:nvPicPr>
        <p:blipFill>
          <a:blip r:embed="rId3" cstate="print"/>
          <a:stretch>
            <a:fillRect/>
          </a:stretch>
        </p:blipFill>
        <p:spPr>
          <a:xfrm>
            <a:off x="4716016" y="1700808"/>
            <a:ext cx="4115950" cy="3086962"/>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27584" y="332656"/>
            <a:ext cx="7772400" cy="1470025"/>
          </a:xfrm>
        </p:spPr>
        <p:txBody>
          <a:bodyPr>
            <a:normAutofit fontScale="90000"/>
          </a:bodyPr>
          <a:lstStyle/>
          <a:p>
            <a:r>
              <a:rPr lang="ru-RU" dirty="0" smtClean="0"/>
              <a:t>ОАО «Молочный комбинат «Пензенский»</a:t>
            </a:r>
            <a:endParaRPr lang="ru-RU" dirty="0"/>
          </a:p>
        </p:txBody>
      </p:sp>
      <p:sp>
        <p:nvSpPr>
          <p:cNvPr id="6" name="Подзаголовок 2"/>
          <p:cNvSpPr>
            <a:spLocks noGrp="1"/>
          </p:cNvSpPr>
          <p:nvPr>
            <p:ph type="subTitle" idx="1"/>
          </p:nvPr>
        </p:nvSpPr>
        <p:spPr>
          <a:xfrm>
            <a:off x="1691680" y="4653136"/>
            <a:ext cx="5832648" cy="1368152"/>
          </a:xfrm>
        </p:spPr>
        <p:txBody>
          <a:bodyPr>
            <a:noAutofit/>
          </a:bodyPr>
          <a:lstStyle/>
          <a:p>
            <a:r>
              <a:rPr lang="ru-RU" sz="1800" b="1" dirty="0" smtClean="0"/>
              <a:t>Планируемые мероприятия </a:t>
            </a:r>
          </a:p>
          <a:p>
            <a:r>
              <a:rPr lang="ru-RU" sz="1800" b="1" dirty="0" smtClean="0"/>
              <a:t>к празднованию 350-летия со дня основания города Пензы:</a:t>
            </a:r>
          </a:p>
          <a:p>
            <a:pPr algn="l"/>
            <a:r>
              <a:rPr lang="ru-RU" sz="1400" dirty="0" smtClean="0"/>
              <a:t>- строительство стоянки для автомашин;</a:t>
            </a:r>
          </a:p>
          <a:p>
            <a:pPr algn="l">
              <a:buFontTx/>
              <a:buChar char="-"/>
            </a:pPr>
            <a:r>
              <a:rPr lang="ru-RU" sz="1400" dirty="0" smtClean="0"/>
              <a:t> установка стелы с новым логотипом предприятия;</a:t>
            </a:r>
          </a:p>
          <a:p>
            <a:pPr algn="l">
              <a:buFontTx/>
              <a:buChar char="-"/>
            </a:pPr>
            <a:r>
              <a:rPr lang="ru-RU" sz="1400" dirty="0"/>
              <a:t> </a:t>
            </a:r>
            <a:r>
              <a:rPr lang="ru-RU" sz="1400" dirty="0" smtClean="0"/>
              <a:t>установка новых флагштоков у главного входа;</a:t>
            </a:r>
          </a:p>
          <a:p>
            <a:pPr algn="l">
              <a:buFontTx/>
              <a:buChar char="-"/>
            </a:pPr>
            <a:r>
              <a:rPr lang="ru-RU" sz="1400" dirty="0"/>
              <a:t> </a:t>
            </a:r>
            <a:r>
              <a:rPr lang="ru-RU" sz="1400" dirty="0" smtClean="0"/>
              <a:t>оформлению цветников с установкой фигур.</a:t>
            </a:r>
          </a:p>
          <a:p>
            <a:pPr algn="l">
              <a:buFontTx/>
              <a:buChar char="-"/>
            </a:pPr>
            <a:endParaRPr lang="ru-RU" sz="1000" dirty="0" smtClean="0"/>
          </a:p>
          <a:p>
            <a:pPr algn="l">
              <a:buFontTx/>
              <a:buChar char="-"/>
            </a:pPr>
            <a:endParaRPr lang="ru-RU" sz="1000" dirty="0"/>
          </a:p>
        </p:txBody>
      </p:sp>
      <p:pic>
        <p:nvPicPr>
          <p:cNvPr id="4" name="Рисунок 3" descr="DSCN0691.JPG"/>
          <p:cNvPicPr>
            <a:picLocks noChangeAspect="1"/>
          </p:cNvPicPr>
          <p:nvPr/>
        </p:nvPicPr>
        <p:blipFill>
          <a:blip r:embed="rId2" cstate="print"/>
          <a:stretch>
            <a:fillRect/>
          </a:stretch>
        </p:blipFill>
        <p:spPr>
          <a:xfrm>
            <a:off x="611560" y="1844824"/>
            <a:ext cx="3641880" cy="2731410"/>
          </a:xfrm>
          <a:prstGeom prst="rect">
            <a:avLst/>
          </a:prstGeom>
        </p:spPr>
      </p:pic>
      <p:pic>
        <p:nvPicPr>
          <p:cNvPr id="5" name="Рисунок 4" descr="DSCN0695.JPG"/>
          <p:cNvPicPr>
            <a:picLocks noChangeAspect="1"/>
          </p:cNvPicPr>
          <p:nvPr/>
        </p:nvPicPr>
        <p:blipFill>
          <a:blip r:embed="rId3" cstate="print"/>
          <a:stretch>
            <a:fillRect/>
          </a:stretch>
        </p:blipFill>
        <p:spPr>
          <a:xfrm>
            <a:off x="4716016" y="1772816"/>
            <a:ext cx="3744416" cy="2808312"/>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0"/>
            <a:ext cx="8229600" cy="1143000"/>
          </a:xfrm>
        </p:spPr>
        <p:txBody>
          <a:bodyPr/>
          <a:lstStyle/>
          <a:p>
            <a:r>
              <a:rPr lang="ru-RU" dirty="0" smtClean="0"/>
              <a:t>ОАО «СКБТ»</a:t>
            </a:r>
            <a:endParaRPr lang="ru-RU" dirty="0"/>
          </a:p>
        </p:txBody>
      </p:sp>
      <p:sp>
        <p:nvSpPr>
          <p:cNvPr id="3" name="TextBox 2"/>
          <p:cNvSpPr txBox="1"/>
          <p:nvPr/>
        </p:nvSpPr>
        <p:spPr>
          <a:xfrm>
            <a:off x="1835696" y="5373216"/>
            <a:ext cx="5184576" cy="1200329"/>
          </a:xfrm>
          <a:prstGeom prst="rect">
            <a:avLst/>
          </a:prstGeom>
          <a:noFill/>
        </p:spPr>
        <p:txBody>
          <a:bodyPr wrap="square" rtlCol="0">
            <a:spAutoFit/>
          </a:bodyPr>
          <a:lstStyle/>
          <a:p>
            <a:r>
              <a:rPr lang="ru-RU" dirty="0" smtClean="0">
                <a:latin typeface="+mn-lt"/>
              </a:rPr>
              <a:t>Планируемые мероприятия:</a:t>
            </a:r>
          </a:p>
          <a:p>
            <a:pPr>
              <a:buFontTx/>
              <a:buChar char="-"/>
            </a:pPr>
            <a:r>
              <a:rPr lang="ru-RU" dirty="0" smtClean="0">
                <a:latin typeface="+mn-lt"/>
              </a:rPr>
              <a:t> ремонт входной группы и фасада первого этажа;</a:t>
            </a:r>
          </a:p>
          <a:p>
            <a:pPr>
              <a:buFontTx/>
              <a:buChar char="-"/>
            </a:pPr>
            <a:r>
              <a:rPr lang="ru-RU" dirty="0">
                <a:latin typeface="+mn-lt"/>
              </a:rPr>
              <a:t> </a:t>
            </a:r>
            <a:r>
              <a:rPr lang="ru-RU" dirty="0" smtClean="0">
                <a:latin typeface="+mn-lt"/>
              </a:rPr>
              <a:t>монтаж подсвечиваемой рекламной вывески;</a:t>
            </a:r>
          </a:p>
          <a:p>
            <a:pPr>
              <a:buFontTx/>
              <a:buChar char="-"/>
            </a:pPr>
            <a:r>
              <a:rPr lang="ru-RU" dirty="0">
                <a:latin typeface="+mn-lt"/>
              </a:rPr>
              <a:t> </a:t>
            </a:r>
            <a:r>
              <a:rPr lang="ru-RU" dirty="0" smtClean="0">
                <a:latin typeface="+mn-lt"/>
              </a:rPr>
              <a:t>оформление и монтаж заводской Доски Почета.</a:t>
            </a:r>
            <a:endParaRPr lang="ru-RU" dirty="0">
              <a:latin typeface="+mn-lt"/>
            </a:endParaRPr>
          </a:p>
        </p:txBody>
      </p:sp>
      <p:pic>
        <p:nvPicPr>
          <p:cNvPr id="3074" name="Picture 2" descr="\\Server\общяя папка администрации\МАКАРОВ\Фотографии\Краснова\DSCN4506.JPG"/>
          <p:cNvPicPr>
            <a:picLocks noChangeAspect="1" noChangeArrowheads="1"/>
          </p:cNvPicPr>
          <p:nvPr/>
        </p:nvPicPr>
        <p:blipFill>
          <a:blip r:embed="rId2" cstate="print"/>
          <a:srcRect/>
          <a:stretch>
            <a:fillRect/>
          </a:stretch>
        </p:blipFill>
        <p:spPr bwMode="auto">
          <a:xfrm>
            <a:off x="1451653" y="908720"/>
            <a:ext cx="6072675" cy="4554506"/>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ОАО «</a:t>
            </a:r>
            <a:r>
              <a:rPr lang="ru-RU" dirty="0" err="1" smtClean="0"/>
              <a:t>Пензадизельмаш</a:t>
            </a:r>
            <a:r>
              <a:rPr lang="ru-RU" dirty="0" smtClean="0"/>
              <a:t>»</a:t>
            </a:r>
            <a:endParaRPr lang="ru-RU" dirty="0"/>
          </a:p>
        </p:txBody>
      </p:sp>
      <p:pic>
        <p:nvPicPr>
          <p:cNvPr id="3" name="Рисунок 2" descr="DSCN4425.JPG"/>
          <p:cNvPicPr>
            <a:picLocks noChangeAspect="1"/>
          </p:cNvPicPr>
          <p:nvPr/>
        </p:nvPicPr>
        <p:blipFill>
          <a:blip r:embed="rId2" cstate="print"/>
          <a:stretch>
            <a:fillRect/>
          </a:stretch>
        </p:blipFill>
        <p:spPr>
          <a:xfrm>
            <a:off x="2051720" y="1196752"/>
            <a:ext cx="4932040" cy="3699030"/>
          </a:xfrm>
          <a:prstGeom prst="rect">
            <a:avLst/>
          </a:prstGeom>
        </p:spPr>
      </p:pic>
      <p:sp>
        <p:nvSpPr>
          <p:cNvPr id="4" name="TextBox 3"/>
          <p:cNvSpPr txBox="1"/>
          <p:nvPr/>
        </p:nvSpPr>
        <p:spPr>
          <a:xfrm>
            <a:off x="2627784" y="4869160"/>
            <a:ext cx="4032448" cy="1200329"/>
          </a:xfrm>
          <a:prstGeom prst="rect">
            <a:avLst/>
          </a:prstGeom>
          <a:noFill/>
        </p:spPr>
        <p:txBody>
          <a:bodyPr wrap="square" rtlCol="0">
            <a:spAutoFit/>
          </a:bodyPr>
          <a:lstStyle/>
          <a:p>
            <a:r>
              <a:rPr lang="ru-RU" dirty="0" smtClean="0">
                <a:latin typeface="+mn-lt"/>
              </a:rPr>
              <a:t>Планируемые мероприятия:</a:t>
            </a:r>
          </a:p>
          <a:p>
            <a:pPr>
              <a:buFontTx/>
              <a:buChar char="-"/>
            </a:pPr>
            <a:r>
              <a:rPr lang="ru-RU" dirty="0" smtClean="0">
                <a:latin typeface="+mn-lt"/>
              </a:rPr>
              <a:t> ремонт фасада здания;</a:t>
            </a:r>
          </a:p>
          <a:p>
            <a:pPr>
              <a:buFontTx/>
              <a:buChar char="-"/>
            </a:pPr>
            <a:r>
              <a:rPr lang="ru-RU" dirty="0">
                <a:latin typeface="+mn-lt"/>
              </a:rPr>
              <a:t> </a:t>
            </a:r>
            <a:r>
              <a:rPr lang="ru-RU" dirty="0" smtClean="0">
                <a:latin typeface="+mn-lt"/>
              </a:rPr>
              <a:t>благоустройство территории;</a:t>
            </a:r>
          </a:p>
          <a:p>
            <a:pPr>
              <a:buFontTx/>
              <a:buChar char="-"/>
            </a:pPr>
            <a:r>
              <a:rPr lang="ru-RU" dirty="0">
                <a:latin typeface="+mn-lt"/>
              </a:rPr>
              <a:t> </a:t>
            </a:r>
            <a:r>
              <a:rPr lang="ru-RU" dirty="0" smtClean="0">
                <a:latin typeface="+mn-lt"/>
              </a:rPr>
              <a:t>обустройство клумбы.</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Documents and Settings\Пользователь\Рабочий стол\350\Фото0360.jpg"/>
          <p:cNvPicPr>
            <a:picLocks noGrp="1" noChangeAspect="1" noChangeArrowheads="1"/>
          </p:cNvPicPr>
          <p:nvPr>
            <p:ph idx="1"/>
          </p:nvPr>
        </p:nvPicPr>
        <p:blipFill>
          <a:blip r:embed="rId2" cstate="print"/>
          <a:srcRect/>
          <a:stretch>
            <a:fillRect/>
          </a:stretch>
        </p:blipFill>
        <p:spPr bwMode="auto">
          <a:xfrm>
            <a:off x="467544" y="1700808"/>
            <a:ext cx="3894130" cy="2664296"/>
          </a:xfrm>
          <a:prstGeom prst="rect">
            <a:avLst/>
          </a:prstGeom>
          <a:noFill/>
        </p:spPr>
      </p:pic>
      <p:pic>
        <p:nvPicPr>
          <p:cNvPr id="5123" name="Picture 3" descr="C:\Documents and Settings\Пользователь\Рабочий стол\350\Фото0361.jpg"/>
          <p:cNvPicPr>
            <a:picLocks noChangeAspect="1" noChangeArrowheads="1"/>
          </p:cNvPicPr>
          <p:nvPr/>
        </p:nvPicPr>
        <p:blipFill>
          <a:blip r:embed="rId3" cstate="print"/>
          <a:srcRect/>
          <a:stretch>
            <a:fillRect/>
          </a:stretch>
        </p:blipFill>
        <p:spPr bwMode="auto">
          <a:xfrm>
            <a:off x="5076056" y="1700808"/>
            <a:ext cx="3350746" cy="2726031"/>
          </a:xfrm>
          <a:prstGeom prst="rect">
            <a:avLst/>
          </a:prstGeom>
          <a:noFill/>
        </p:spPr>
      </p:pic>
      <p:sp>
        <p:nvSpPr>
          <p:cNvPr id="5" name="Заголовок 1"/>
          <p:cNvSpPr txBox="1">
            <a:spLocks/>
          </p:cNvSpPr>
          <p:nvPr/>
        </p:nvSpPr>
        <p:spPr>
          <a:xfrm>
            <a:off x="539552" y="332656"/>
            <a:ext cx="8229600" cy="648072"/>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32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ОАО НИИ</a:t>
            </a:r>
            <a:r>
              <a:rPr kumimoji="0" lang="ru-RU" sz="3200" b="1" i="0" u="none" strike="noStrike" kern="1200" cap="none" spc="0" normalizeH="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 «</a:t>
            </a:r>
            <a:r>
              <a:rPr kumimoji="0" lang="ru-RU" sz="3200" b="1" i="0" u="none" strike="noStrike" kern="1200" cap="none" spc="0" normalizeH="0" noProof="0" dirty="0" err="1"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Контрольприбор</a:t>
            </a:r>
            <a:r>
              <a:rPr kumimoji="0" lang="ru-RU" sz="3200" b="1" i="0" u="none" strike="noStrike" kern="1200" cap="none" spc="0" normalizeH="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a:t>
            </a:r>
            <a:endParaRPr kumimoji="0" lang="ru-RU" sz="32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sp>
        <p:nvSpPr>
          <p:cNvPr id="6" name="TextBox 5"/>
          <p:cNvSpPr txBox="1"/>
          <p:nvPr/>
        </p:nvSpPr>
        <p:spPr>
          <a:xfrm>
            <a:off x="2627784" y="4869160"/>
            <a:ext cx="4032448" cy="1200329"/>
          </a:xfrm>
          <a:prstGeom prst="rect">
            <a:avLst/>
          </a:prstGeom>
          <a:noFill/>
        </p:spPr>
        <p:txBody>
          <a:bodyPr wrap="square" rtlCol="0">
            <a:spAutoFit/>
          </a:bodyPr>
          <a:lstStyle/>
          <a:p>
            <a:r>
              <a:rPr lang="ru-RU" dirty="0" smtClean="0"/>
              <a:t>Планируемые мероприятия:</a:t>
            </a:r>
          </a:p>
          <a:p>
            <a:pPr>
              <a:buFontTx/>
              <a:buChar char="-"/>
            </a:pPr>
            <a:r>
              <a:rPr lang="ru-RU" dirty="0" smtClean="0"/>
              <a:t> ремонт фасада здания;</a:t>
            </a:r>
          </a:p>
          <a:p>
            <a:pPr>
              <a:buFontTx/>
              <a:buChar char="-"/>
            </a:pPr>
            <a:r>
              <a:rPr lang="ru-RU" dirty="0"/>
              <a:t> </a:t>
            </a:r>
            <a:r>
              <a:rPr lang="ru-RU" dirty="0" smtClean="0"/>
              <a:t>ремонт газона;</a:t>
            </a:r>
          </a:p>
          <a:p>
            <a:pPr>
              <a:buFontTx/>
              <a:buChar char="-"/>
            </a:pPr>
            <a:r>
              <a:rPr lang="ru-RU" dirty="0"/>
              <a:t> </a:t>
            </a:r>
            <a:r>
              <a:rPr lang="ru-RU" dirty="0" smtClean="0"/>
              <a:t>оформление тематической клумбы.</a:t>
            </a:r>
          </a:p>
        </p:txBody>
      </p:sp>
    </p:spTree>
  </p:cSld>
  <p:clrMapOvr>
    <a:masterClrMapping/>
  </p:clrMapOvr>
  <p:transition>
    <p:rand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ООО ППО «Восход»</a:t>
            </a:r>
            <a:endParaRPr lang="ru-RU" dirty="0"/>
          </a:p>
        </p:txBody>
      </p:sp>
      <p:pic>
        <p:nvPicPr>
          <p:cNvPr id="1026" name="Picture 2"/>
          <p:cNvPicPr>
            <a:picLocks noChangeAspect="1" noChangeArrowheads="1"/>
          </p:cNvPicPr>
          <p:nvPr/>
        </p:nvPicPr>
        <p:blipFill>
          <a:blip r:embed="rId2" cstate="print"/>
          <a:srcRect/>
          <a:stretch>
            <a:fillRect/>
          </a:stretch>
        </p:blipFill>
        <p:spPr bwMode="auto">
          <a:xfrm>
            <a:off x="4716016" y="1268760"/>
            <a:ext cx="4032722" cy="3024336"/>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a:off x="323528" y="1268760"/>
            <a:ext cx="4032448" cy="3024131"/>
          </a:xfrm>
          <a:prstGeom prst="rect">
            <a:avLst/>
          </a:prstGeom>
          <a:noFill/>
          <a:ln w="9525">
            <a:noFill/>
            <a:miter lim="800000"/>
            <a:headEnd/>
            <a:tailEnd/>
          </a:ln>
          <a:effectLst/>
        </p:spPr>
      </p:pic>
      <p:sp>
        <p:nvSpPr>
          <p:cNvPr id="5" name="TextBox 4"/>
          <p:cNvSpPr txBox="1"/>
          <p:nvPr/>
        </p:nvSpPr>
        <p:spPr>
          <a:xfrm>
            <a:off x="2267744" y="4437112"/>
            <a:ext cx="4968552" cy="2062103"/>
          </a:xfrm>
          <a:prstGeom prst="rect">
            <a:avLst/>
          </a:prstGeom>
          <a:noFill/>
        </p:spPr>
        <p:txBody>
          <a:bodyPr wrap="square" rtlCol="0">
            <a:spAutoFit/>
          </a:bodyPr>
          <a:lstStyle/>
          <a:p>
            <a:r>
              <a:rPr lang="ru-RU" sz="1600" dirty="0" smtClean="0"/>
              <a:t>Планируемые мероприятия:</a:t>
            </a:r>
          </a:p>
          <a:p>
            <a:pPr>
              <a:buFontTx/>
              <a:buChar char="-"/>
            </a:pPr>
            <a:r>
              <a:rPr lang="ru-RU" sz="1600" dirty="0" smtClean="0"/>
              <a:t> установка шлагбаума у въездных ворот;</a:t>
            </a:r>
          </a:p>
          <a:p>
            <a:pPr>
              <a:buFontTx/>
              <a:buChar char="-"/>
            </a:pPr>
            <a:r>
              <a:rPr lang="ru-RU" sz="1600" dirty="0" smtClean="0"/>
              <a:t> покраска въездных ворот и ограждения;</a:t>
            </a:r>
          </a:p>
          <a:p>
            <a:pPr>
              <a:buFontTx/>
              <a:buChar char="-"/>
            </a:pPr>
            <a:r>
              <a:rPr lang="ru-RU" sz="1600" dirty="0" smtClean="0"/>
              <a:t> ремонт штукатурки цокольного этажа здания;</a:t>
            </a:r>
          </a:p>
          <a:p>
            <a:pPr>
              <a:buFontTx/>
              <a:buChar char="-"/>
            </a:pPr>
            <a:r>
              <a:rPr lang="ru-RU" sz="1600" dirty="0" smtClean="0"/>
              <a:t> ремонт </a:t>
            </a:r>
            <a:r>
              <a:rPr lang="ru-RU" sz="1600" dirty="0" err="1" smtClean="0"/>
              <a:t>отмосток</a:t>
            </a:r>
            <a:r>
              <a:rPr lang="ru-RU" sz="1600" dirty="0" smtClean="0"/>
              <a:t>;</a:t>
            </a:r>
          </a:p>
          <a:p>
            <a:pPr>
              <a:buFontTx/>
              <a:buChar char="-"/>
            </a:pPr>
            <a:r>
              <a:rPr lang="ru-RU" sz="1600" dirty="0" smtClean="0"/>
              <a:t> покраска поручней и ограждений у входа в здание;</a:t>
            </a:r>
          </a:p>
          <a:p>
            <a:pPr>
              <a:buFontTx/>
              <a:buChar char="-"/>
            </a:pPr>
            <a:r>
              <a:rPr lang="ru-RU" sz="1600" dirty="0" smtClean="0"/>
              <a:t> ремонт световой иллюминации;</a:t>
            </a:r>
          </a:p>
          <a:p>
            <a:pPr>
              <a:buFontTx/>
              <a:buChar char="-"/>
            </a:pPr>
            <a:r>
              <a:rPr lang="ru-RU" sz="1600" dirty="0" smtClean="0"/>
              <a:t> благоустройство территории.</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0"/>
            <a:ext cx="8229600" cy="1143000"/>
          </a:xfrm>
        </p:spPr>
        <p:txBody>
          <a:bodyPr/>
          <a:lstStyle/>
          <a:p>
            <a:r>
              <a:rPr lang="ru-RU" dirty="0" smtClean="0"/>
              <a:t>ОАО «завод </a:t>
            </a:r>
            <a:r>
              <a:rPr lang="ru-RU" dirty="0" err="1" smtClean="0"/>
              <a:t>Элетех</a:t>
            </a:r>
            <a:r>
              <a:rPr lang="ru-RU" dirty="0" smtClean="0"/>
              <a:t>»</a:t>
            </a:r>
            <a:endParaRPr lang="ru-RU" dirty="0"/>
          </a:p>
        </p:txBody>
      </p:sp>
      <p:pic>
        <p:nvPicPr>
          <p:cNvPr id="4" name="Рисунок 3" descr="DSCN4353.JPG"/>
          <p:cNvPicPr>
            <a:picLocks noChangeAspect="1"/>
          </p:cNvPicPr>
          <p:nvPr/>
        </p:nvPicPr>
        <p:blipFill>
          <a:blip r:embed="rId2" cstate="print"/>
          <a:stretch>
            <a:fillRect/>
          </a:stretch>
        </p:blipFill>
        <p:spPr>
          <a:xfrm>
            <a:off x="1763688" y="1124744"/>
            <a:ext cx="5904656" cy="4428492"/>
          </a:xfrm>
          <a:prstGeom prst="rect">
            <a:avLst/>
          </a:prstGeom>
        </p:spPr>
      </p:pic>
      <p:sp>
        <p:nvSpPr>
          <p:cNvPr id="5" name="TextBox 4"/>
          <p:cNvSpPr txBox="1"/>
          <p:nvPr/>
        </p:nvSpPr>
        <p:spPr>
          <a:xfrm>
            <a:off x="2915816" y="5517232"/>
            <a:ext cx="3528392" cy="1200329"/>
          </a:xfrm>
          <a:prstGeom prst="rect">
            <a:avLst/>
          </a:prstGeom>
          <a:noFill/>
        </p:spPr>
        <p:txBody>
          <a:bodyPr wrap="square" rtlCol="0">
            <a:spAutoFit/>
          </a:bodyPr>
          <a:lstStyle/>
          <a:p>
            <a:r>
              <a:rPr lang="ru-RU" dirty="0" smtClean="0">
                <a:latin typeface="+mn-lt"/>
              </a:rPr>
              <a:t>Планируемые мероприятия:</a:t>
            </a:r>
          </a:p>
          <a:p>
            <a:pPr>
              <a:buFontTx/>
              <a:buChar char="-"/>
            </a:pPr>
            <a:r>
              <a:rPr lang="ru-RU" dirty="0" smtClean="0">
                <a:latin typeface="+mn-lt"/>
              </a:rPr>
              <a:t> ремонт фасада;</a:t>
            </a:r>
          </a:p>
          <a:p>
            <a:pPr>
              <a:buFontTx/>
              <a:buChar char="-"/>
            </a:pPr>
            <a:r>
              <a:rPr lang="ru-RU" dirty="0" smtClean="0">
                <a:latin typeface="+mn-lt"/>
              </a:rPr>
              <a:t> благоустройство территории</a:t>
            </a:r>
            <a:r>
              <a:rPr lang="ru-RU" dirty="0" smtClean="0"/>
              <a:t>.</a:t>
            </a:r>
          </a:p>
          <a:p>
            <a:pPr>
              <a:buFontTx/>
              <a:buChar char="-"/>
            </a:pPr>
            <a:endParaRPr lang="ru-RU" dirty="0" smtClean="0"/>
          </a:p>
        </p:txBody>
      </p:sp>
    </p:spTree>
  </p:cSld>
  <p:clrMapOvr>
    <a:masterClrMapping/>
  </p:clrMapOvr>
  <p:transition>
    <p:rand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eaLnBrk="1" hangingPunct="1">
              <a:defRPr/>
            </a:pPr>
            <a:r>
              <a:rPr lang="ru-RU" sz="2400" dirty="0" smtClean="0"/>
              <a:t>Обращение главы администрации города о подготовке к предстоящему 350-летию доводим до руководителей предприятий и организаций, малого бизнеса, населения.</a:t>
            </a:r>
            <a:endParaRPr lang="ru-RU" sz="2400" dirty="0"/>
          </a:p>
        </p:txBody>
      </p:sp>
      <p:pic>
        <p:nvPicPr>
          <p:cNvPr id="14339" name="Picture 2" descr="C:\Users\СИС.АДМИН\Pictures\2012-06-01\2012-06-01 12-37-15_0028.jpg"/>
          <p:cNvPicPr>
            <a:picLocks noChangeAspect="1" noChangeArrowheads="1"/>
          </p:cNvPicPr>
          <p:nvPr/>
        </p:nvPicPr>
        <p:blipFill>
          <a:blip r:embed="rId2" cstate="print"/>
          <a:srcRect/>
          <a:stretch>
            <a:fillRect/>
          </a:stretch>
        </p:blipFill>
        <p:spPr bwMode="auto">
          <a:xfrm>
            <a:off x="4859338" y="1628775"/>
            <a:ext cx="3829050" cy="4684713"/>
          </a:xfrm>
          <a:prstGeom prst="rect">
            <a:avLst/>
          </a:prstGeom>
          <a:noFill/>
          <a:ln w="9525">
            <a:noFill/>
            <a:miter lim="800000"/>
            <a:headEnd/>
            <a:tailEnd/>
          </a:ln>
        </p:spPr>
      </p:pic>
      <p:sp>
        <p:nvSpPr>
          <p:cNvPr id="6" name="Заголовок 1"/>
          <p:cNvSpPr txBox="1">
            <a:spLocks/>
          </p:cNvSpPr>
          <p:nvPr/>
        </p:nvSpPr>
        <p:spPr>
          <a:xfrm>
            <a:off x="179512" y="1916832"/>
            <a:ext cx="4536504" cy="4248472"/>
          </a:xfrm>
          <a:prstGeom prst="rect">
            <a:avLst/>
          </a:prstGeom>
        </p:spPr>
        <p:txBody>
          <a:bodyPr anchor="ctr">
            <a:scene3d>
              <a:camera prst="orthographicFront"/>
              <a:lightRig rig="soft" dir="t">
                <a:rot lat="0" lon="0" rev="16800000"/>
              </a:lightRig>
            </a:scene3d>
            <a:sp3d prstMaterial="softEdge">
              <a:bevelT w="38100" h="38100"/>
            </a:sp3d>
          </a:bodyPr>
          <a:lstStyle/>
          <a:p>
            <a:pPr algn="ctr">
              <a:defRPr/>
            </a:pPr>
            <a:r>
              <a:rPr lang="ru-RU" sz="2400" b="1" dirty="0">
                <a:ln w="6350">
                  <a:noFill/>
                </a:ln>
                <a:effectLst>
                  <a:outerShdw blurRad="114300" dist="101600" dir="2700000" algn="tl" rotWithShape="0">
                    <a:srgbClr val="000000">
                      <a:alpha val="40000"/>
                    </a:srgbClr>
                  </a:outerShdw>
                </a:effectLst>
                <a:latin typeface="+mj-lt"/>
                <a:ea typeface="+mj-ea"/>
                <a:cs typeface="+mj-cs"/>
              </a:rPr>
              <a:t>Мы призываем горожан не быть безразличными наблюдателями, вносить свой вклад в поддержание чистоты и уюта, создание комфорта и красоты нашей «малой» Родины.</a:t>
            </a:r>
          </a:p>
          <a:p>
            <a:pPr algn="ctr">
              <a:defRPr/>
            </a:pPr>
            <a:r>
              <a:rPr lang="ru-RU" sz="2400" b="1" dirty="0">
                <a:ln w="6350">
                  <a:noFill/>
                </a:ln>
                <a:effectLst>
                  <a:outerShdw blurRad="114300" dist="101600" dir="2700000" algn="tl" rotWithShape="0">
                    <a:srgbClr val="000000">
                      <a:alpha val="40000"/>
                    </a:srgbClr>
                  </a:outerShdw>
                </a:effectLst>
                <a:latin typeface="+mj-lt"/>
                <a:ea typeface="+mj-ea"/>
                <a:cs typeface="+mj-cs"/>
              </a:rPr>
              <a:t>Есть понимание и результаты, но еще больше нам предстоит сделать.</a:t>
            </a:r>
          </a:p>
          <a:p>
            <a:pPr algn="ctr">
              <a:defRPr/>
            </a:pPr>
            <a:endParaRPr lang="ru-RU" sz="2400" b="1"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endParaRPr>
          </a:p>
        </p:txBody>
      </p:sp>
      <p:pic>
        <p:nvPicPr>
          <p:cNvPr id="5" name="Picture 2" descr="C:\Users\СИС.АДМИН\Pictures\2012-06-01\2012-06-01 12-37-15_0028.jpg"/>
          <p:cNvPicPr>
            <a:picLocks noChangeAspect="1" noChangeArrowheads="1"/>
          </p:cNvPicPr>
          <p:nvPr/>
        </p:nvPicPr>
        <p:blipFill>
          <a:blip r:embed="rId2" cstate="print"/>
          <a:srcRect/>
          <a:stretch>
            <a:fillRect/>
          </a:stretch>
        </p:blipFill>
        <p:spPr bwMode="auto">
          <a:xfrm>
            <a:off x="4857752" y="1643050"/>
            <a:ext cx="3829050" cy="4684713"/>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0"/>
            <a:ext cx="8229600" cy="692696"/>
          </a:xfrm>
        </p:spPr>
        <p:txBody>
          <a:bodyPr>
            <a:noAutofit/>
          </a:bodyPr>
          <a:lstStyle/>
          <a:p>
            <a:r>
              <a:rPr lang="ru-RU" sz="3200" dirty="0" smtClean="0"/>
              <a:t>ОАО «ПЗТП»</a:t>
            </a:r>
            <a:endParaRPr lang="ru-RU" sz="3200" dirty="0"/>
          </a:p>
        </p:txBody>
      </p:sp>
      <p:sp>
        <p:nvSpPr>
          <p:cNvPr id="4" name="TextBox 3"/>
          <p:cNvSpPr txBox="1"/>
          <p:nvPr/>
        </p:nvSpPr>
        <p:spPr>
          <a:xfrm>
            <a:off x="2195736" y="5157192"/>
            <a:ext cx="4608512" cy="923330"/>
          </a:xfrm>
          <a:prstGeom prst="rect">
            <a:avLst/>
          </a:prstGeom>
          <a:noFill/>
        </p:spPr>
        <p:txBody>
          <a:bodyPr wrap="square" rtlCol="0">
            <a:spAutoFit/>
          </a:bodyPr>
          <a:lstStyle/>
          <a:p>
            <a:r>
              <a:rPr lang="ru-RU" dirty="0" smtClean="0">
                <a:latin typeface="+mn-lt"/>
              </a:rPr>
              <a:t>Планируемые мероприятия:</a:t>
            </a:r>
          </a:p>
          <a:p>
            <a:pPr>
              <a:buFontTx/>
              <a:buChar char="-"/>
            </a:pPr>
            <a:r>
              <a:rPr lang="ru-RU" dirty="0" smtClean="0">
                <a:latin typeface="+mn-lt"/>
              </a:rPr>
              <a:t> ремонт фасада здания и входной группы;</a:t>
            </a:r>
          </a:p>
          <a:p>
            <a:pPr>
              <a:buFontTx/>
              <a:buChar char="-"/>
            </a:pPr>
            <a:r>
              <a:rPr lang="ru-RU" dirty="0" smtClean="0">
                <a:latin typeface="+mn-lt"/>
              </a:rPr>
              <a:t> благоустройство территории.</a:t>
            </a:r>
          </a:p>
        </p:txBody>
      </p:sp>
      <p:pic>
        <p:nvPicPr>
          <p:cNvPr id="5122" name="Picture 2" descr="C:\Users\СИС.АДМИН\Documents\Презентации\фото\ул.Окружная(Попадьева С.А.)\ул.Окружная(без надписей)\Фото0442.jpg"/>
          <p:cNvPicPr>
            <a:picLocks noChangeAspect="1" noChangeArrowheads="1"/>
          </p:cNvPicPr>
          <p:nvPr/>
        </p:nvPicPr>
        <p:blipFill>
          <a:blip r:embed="rId2" cstate="print"/>
          <a:srcRect/>
          <a:stretch>
            <a:fillRect/>
          </a:stretch>
        </p:blipFill>
        <p:spPr bwMode="auto">
          <a:xfrm>
            <a:off x="1763688" y="620688"/>
            <a:ext cx="5400600" cy="4424744"/>
          </a:xfrm>
          <a:prstGeom prst="rect">
            <a:avLst/>
          </a:prstGeom>
          <a:noFill/>
        </p:spPr>
      </p:pic>
    </p:spTree>
  </p:cSld>
  <p:clrMapOvr>
    <a:masterClrMapping/>
  </p:clrMapOvr>
  <p:transition>
    <p:rand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ЗАО НПП «</a:t>
            </a:r>
            <a:r>
              <a:rPr lang="ru-RU" dirty="0" err="1" smtClean="0"/>
              <a:t>МедИнж</a:t>
            </a:r>
            <a:r>
              <a:rPr lang="ru-RU" dirty="0" smtClean="0"/>
              <a:t>»</a:t>
            </a:r>
            <a:endParaRPr lang="ru-RU" dirty="0"/>
          </a:p>
        </p:txBody>
      </p:sp>
      <p:sp>
        <p:nvSpPr>
          <p:cNvPr id="3" name="TextBox 2"/>
          <p:cNvSpPr txBox="1"/>
          <p:nvPr/>
        </p:nvSpPr>
        <p:spPr>
          <a:xfrm>
            <a:off x="2699792" y="4869160"/>
            <a:ext cx="3816424" cy="1477328"/>
          </a:xfrm>
          <a:prstGeom prst="rect">
            <a:avLst/>
          </a:prstGeom>
          <a:noFill/>
        </p:spPr>
        <p:txBody>
          <a:bodyPr wrap="square" rtlCol="0">
            <a:spAutoFit/>
          </a:bodyPr>
          <a:lstStyle/>
          <a:p>
            <a:r>
              <a:rPr lang="ru-RU" dirty="0" smtClean="0">
                <a:latin typeface="+mn-lt"/>
              </a:rPr>
              <a:t>Планируемые мероприятия:</a:t>
            </a:r>
          </a:p>
          <a:p>
            <a:pPr>
              <a:buFontTx/>
              <a:buChar char="-"/>
            </a:pPr>
            <a:r>
              <a:rPr lang="ru-RU" dirty="0" smtClean="0">
                <a:latin typeface="+mn-lt"/>
              </a:rPr>
              <a:t> строительство автостоянки;</a:t>
            </a:r>
          </a:p>
          <a:p>
            <a:pPr>
              <a:buFontTx/>
              <a:buChar char="-"/>
            </a:pPr>
            <a:r>
              <a:rPr lang="ru-RU" dirty="0">
                <a:latin typeface="+mn-lt"/>
              </a:rPr>
              <a:t> </a:t>
            </a:r>
            <a:r>
              <a:rPr lang="ru-RU" dirty="0" smtClean="0">
                <a:latin typeface="+mn-lt"/>
              </a:rPr>
              <a:t>покраска цоколя здания;</a:t>
            </a:r>
          </a:p>
          <a:p>
            <a:pPr>
              <a:buFontTx/>
              <a:buChar char="-"/>
            </a:pPr>
            <a:r>
              <a:rPr lang="ru-RU" dirty="0">
                <a:latin typeface="+mn-lt"/>
              </a:rPr>
              <a:t> </a:t>
            </a:r>
            <a:r>
              <a:rPr lang="ru-RU" dirty="0" smtClean="0">
                <a:latin typeface="+mn-lt"/>
              </a:rPr>
              <a:t>покраска забора;</a:t>
            </a:r>
          </a:p>
          <a:p>
            <a:pPr>
              <a:buFontTx/>
              <a:buChar char="-"/>
            </a:pPr>
            <a:r>
              <a:rPr lang="ru-RU" dirty="0">
                <a:latin typeface="+mn-lt"/>
              </a:rPr>
              <a:t> </a:t>
            </a:r>
            <a:r>
              <a:rPr lang="ru-RU" dirty="0" smtClean="0">
                <a:latin typeface="+mn-lt"/>
              </a:rPr>
              <a:t>перенос ворот на южную сторону.</a:t>
            </a:r>
          </a:p>
        </p:txBody>
      </p:sp>
      <p:pic>
        <p:nvPicPr>
          <p:cNvPr id="1026" name="Picture 2" descr="\\Server\общяя папка администрации\Отдел экономического развития\МедИнж\DSC03911.JPG"/>
          <p:cNvPicPr>
            <a:picLocks noChangeAspect="1" noChangeArrowheads="1"/>
          </p:cNvPicPr>
          <p:nvPr/>
        </p:nvPicPr>
        <p:blipFill>
          <a:blip r:embed="rId2" cstate="print"/>
          <a:srcRect/>
          <a:stretch>
            <a:fillRect/>
          </a:stretch>
        </p:blipFill>
        <p:spPr bwMode="auto">
          <a:xfrm>
            <a:off x="539552" y="1700808"/>
            <a:ext cx="4032448" cy="3024336"/>
          </a:xfrm>
          <a:prstGeom prst="rect">
            <a:avLst/>
          </a:prstGeom>
          <a:noFill/>
        </p:spPr>
      </p:pic>
      <p:pic>
        <p:nvPicPr>
          <p:cNvPr id="1027" name="Picture 3" descr="\\Server\общяя папка администрации\Отдел экономического развития\МедИнж\DSC03912.JPG"/>
          <p:cNvPicPr>
            <a:picLocks noChangeAspect="1" noChangeArrowheads="1"/>
          </p:cNvPicPr>
          <p:nvPr/>
        </p:nvPicPr>
        <p:blipFill>
          <a:blip r:embed="rId3" cstate="print"/>
          <a:srcRect/>
          <a:stretch>
            <a:fillRect/>
          </a:stretch>
        </p:blipFill>
        <p:spPr bwMode="auto">
          <a:xfrm>
            <a:off x="539552" y="1700808"/>
            <a:ext cx="4032448" cy="3024336"/>
          </a:xfrm>
          <a:prstGeom prst="rect">
            <a:avLst/>
          </a:prstGeom>
          <a:noFill/>
        </p:spPr>
      </p:pic>
      <p:pic>
        <p:nvPicPr>
          <p:cNvPr id="6" name="Рисунок 5" descr="DSC03911.JPG"/>
          <p:cNvPicPr>
            <a:picLocks noChangeAspect="1"/>
          </p:cNvPicPr>
          <p:nvPr/>
        </p:nvPicPr>
        <p:blipFill>
          <a:blip r:embed="rId4" cstate="print"/>
          <a:stretch>
            <a:fillRect/>
          </a:stretch>
        </p:blipFill>
        <p:spPr>
          <a:xfrm>
            <a:off x="4788024" y="1700808"/>
            <a:ext cx="3995936" cy="2996952"/>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84"/>
            <a:ext cx="8435280" cy="1143000"/>
          </a:xfrm>
        </p:spPr>
        <p:txBody>
          <a:bodyPr>
            <a:normAutofit fontScale="90000"/>
          </a:bodyPr>
          <a:lstStyle/>
          <a:p>
            <a:r>
              <a:rPr lang="ru-RU" dirty="0" smtClean="0"/>
              <a:t>ОАО «Пензенский хлебозавод №4»</a:t>
            </a:r>
            <a:endParaRPr lang="ru-RU" dirty="0"/>
          </a:p>
        </p:txBody>
      </p:sp>
      <p:pic>
        <p:nvPicPr>
          <p:cNvPr id="6146" name="Picture 2" descr="\\Server\общяя папка администрации\МАКАРОВ\Фотографии\Краснова\DSCN4524.JPG"/>
          <p:cNvPicPr>
            <a:picLocks noChangeAspect="1" noChangeArrowheads="1"/>
          </p:cNvPicPr>
          <p:nvPr/>
        </p:nvPicPr>
        <p:blipFill>
          <a:blip r:embed="rId2" cstate="print"/>
          <a:srcRect/>
          <a:stretch>
            <a:fillRect/>
          </a:stretch>
        </p:blipFill>
        <p:spPr bwMode="auto">
          <a:xfrm>
            <a:off x="1115616" y="1052736"/>
            <a:ext cx="6719393" cy="5039545"/>
          </a:xfrm>
          <a:prstGeom prst="rect">
            <a:avLst/>
          </a:prstGeom>
          <a:noFill/>
        </p:spPr>
      </p:pic>
      <p:sp>
        <p:nvSpPr>
          <p:cNvPr id="4" name="TextBox 3"/>
          <p:cNvSpPr txBox="1"/>
          <p:nvPr/>
        </p:nvSpPr>
        <p:spPr>
          <a:xfrm>
            <a:off x="1187624" y="5301208"/>
            <a:ext cx="6768752" cy="646331"/>
          </a:xfrm>
          <a:prstGeom prst="rect">
            <a:avLst/>
          </a:prstGeom>
          <a:noFill/>
        </p:spPr>
        <p:txBody>
          <a:bodyPr wrap="square" rtlCol="0">
            <a:spAutoFit/>
          </a:bodyPr>
          <a:lstStyle/>
          <a:p>
            <a:r>
              <a:rPr lang="ru-RU" dirty="0" smtClean="0">
                <a:latin typeface="+mn-lt"/>
              </a:rPr>
              <a:t>Планируемые мероприятия:</a:t>
            </a:r>
          </a:p>
          <a:p>
            <a:pPr>
              <a:buFontTx/>
              <a:buChar char="-"/>
            </a:pPr>
            <a:r>
              <a:rPr lang="ru-RU" dirty="0" smtClean="0">
                <a:latin typeface="+mn-lt"/>
              </a:rPr>
              <a:t> ремонт и покраска ограждений территории и проходной завода.</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0"/>
            <a:ext cx="8229600" cy="1143000"/>
          </a:xfrm>
        </p:spPr>
        <p:txBody>
          <a:bodyPr/>
          <a:lstStyle/>
          <a:p>
            <a:r>
              <a:rPr lang="ru-RU" dirty="0" smtClean="0"/>
              <a:t>ОАО «Фабрика игрушек»</a:t>
            </a:r>
            <a:endParaRPr lang="ru-RU" dirty="0"/>
          </a:p>
        </p:txBody>
      </p:sp>
      <p:pic>
        <p:nvPicPr>
          <p:cNvPr id="27650" name="Picture 2" descr="\\Server\общяя папка администрации\МАКАРОВ\Фотографии\Краснова\DSCN4494.JPG"/>
          <p:cNvPicPr>
            <a:picLocks noChangeAspect="1" noChangeArrowheads="1"/>
          </p:cNvPicPr>
          <p:nvPr/>
        </p:nvPicPr>
        <p:blipFill>
          <a:blip r:embed="rId2" cstate="print"/>
          <a:srcRect/>
          <a:stretch>
            <a:fillRect/>
          </a:stretch>
        </p:blipFill>
        <p:spPr bwMode="auto">
          <a:xfrm>
            <a:off x="1907704" y="980728"/>
            <a:ext cx="5400600" cy="4050450"/>
          </a:xfrm>
          <a:prstGeom prst="rect">
            <a:avLst/>
          </a:prstGeom>
          <a:noFill/>
        </p:spPr>
      </p:pic>
      <p:sp>
        <p:nvSpPr>
          <p:cNvPr id="4" name="TextBox 3"/>
          <p:cNvSpPr txBox="1"/>
          <p:nvPr/>
        </p:nvSpPr>
        <p:spPr>
          <a:xfrm>
            <a:off x="827584" y="5229200"/>
            <a:ext cx="7488832" cy="1200329"/>
          </a:xfrm>
          <a:prstGeom prst="rect">
            <a:avLst/>
          </a:prstGeom>
          <a:noFill/>
        </p:spPr>
        <p:txBody>
          <a:bodyPr wrap="square" rtlCol="0">
            <a:spAutoFit/>
          </a:bodyPr>
          <a:lstStyle/>
          <a:p>
            <a:r>
              <a:rPr lang="ru-RU" dirty="0" smtClean="0">
                <a:latin typeface="+mn-lt"/>
              </a:rPr>
              <a:t>Планируемые мероприятия:</a:t>
            </a:r>
          </a:p>
          <a:p>
            <a:pPr>
              <a:buFontTx/>
              <a:buChar char="-"/>
            </a:pPr>
            <a:r>
              <a:rPr lang="ru-RU" dirty="0" smtClean="0">
                <a:latin typeface="+mn-lt"/>
              </a:rPr>
              <a:t> ремонт и покраска фасада здания;</a:t>
            </a:r>
          </a:p>
          <a:p>
            <a:pPr>
              <a:buFontTx/>
              <a:buChar char="-"/>
            </a:pPr>
            <a:r>
              <a:rPr lang="ru-RU" dirty="0" smtClean="0">
                <a:latin typeface="+mn-lt"/>
              </a:rPr>
              <a:t> обустройство тематической клумбы на углу ул. </a:t>
            </a:r>
            <a:r>
              <a:rPr lang="ru-RU" dirty="0" err="1" smtClean="0">
                <a:latin typeface="+mn-lt"/>
              </a:rPr>
              <a:t>Калинина-ул</a:t>
            </a:r>
            <a:r>
              <a:rPr lang="ru-RU" dirty="0" smtClean="0">
                <a:latin typeface="+mn-lt"/>
              </a:rPr>
              <a:t>. Окружная.</a:t>
            </a:r>
          </a:p>
          <a:p>
            <a:pPr>
              <a:buFontTx/>
              <a:buChar char="-"/>
            </a:pPr>
            <a:r>
              <a:rPr lang="en-US" dirty="0" smtClean="0">
                <a:latin typeface="+mn-lt"/>
              </a:rPr>
              <a:t> </a:t>
            </a:r>
            <a:r>
              <a:rPr lang="ru-RU" dirty="0" smtClean="0">
                <a:latin typeface="+mn-lt"/>
              </a:rPr>
              <a:t>благоустройство территории.</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ООО «Фабрика упаковки»</a:t>
            </a:r>
            <a:endParaRPr lang="ru-RU" dirty="0"/>
          </a:p>
        </p:txBody>
      </p:sp>
      <p:sp>
        <p:nvSpPr>
          <p:cNvPr id="3" name="TextBox 2"/>
          <p:cNvSpPr txBox="1"/>
          <p:nvPr/>
        </p:nvSpPr>
        <p:spPr>
          <a:xfrm>
            <a:off x="899592" y="5229200"/>
            <a:ext cx="7488832" cy="1200329"/>
          </a:xfrm>
          <a:prstGeom prst="rect">
            <a:avLst/>
          </a:prstGeom>
          <a:noFill/>
        </p:spPr>
        <p:txBody>
          <a:bodyPr wrap="square" rtlCol="0">
            <a:spAutoFit/>
          </a:bodyPr>
          <a:lstStyle/>
          <a:p>
            <a:r>
              <a:rPr lang="ru-RU" dirty="0" smtClean="0">
                <a:latin typeface="+mn-lt"/>
              </a:rPr>
              <a:t>Планируемые мероприятия:</a:t>
            </a:r>
          </a:p>
          <a:p>
            <a:pPr>
              <a:buFontTx/>
              <a:buChar char="-"/>
            </a:pPr>
            <a:r>
              <a:rPr lang="ru-RU" dirty="0" smtClean="0">
                <a:latin typeface="+mn-lt"/>
              </a:rPr>
              <a:t> ремонт фасада здания;</a:t>
            </a:r>
          </a:p>
          <a:p>
            <a:pPr>
              <a:buFontTx/>
              <a:buChar char="-"/>
            </a:pPr>
            <a:r>
              <a:rPr lang="ru-RU" dirty="0" smtClean="0">
                <a:latin typeface="+mn-lt"/>
              </a:rPr>
              <a:t> устройство тематической клумбы на углу ул. </a:t>
            </a:r>
            <a:r>
              <a:rPr lang="ru-RU" dirty="0" err="1" smtClean="0">
                <a:latin typeface="+mn-lt"/>
              </a:rPr>
              <a:t>Калинина-ул</a:t>
            </a:r>
            <a:r>
              <a:rPr lang="ru-RU" dirty="0" smtClean="0">
                <a:latin typeface="+mn-lt"/>
              </a:rPr>
              <a:t>. Окружная;</a:t>
            </a:r>
          </a:p>
          <a:p>
            <a:pPr>
              <a:buFontTx/>
              <a:buChar char="-"/>
            </a:pPr>
            <a:r>
              <a:rPr lang="ru-RU" dirty="0" smtClean="0">
                <a:latin typeface="+mn-lt"/>
              </a:rPr>
              <a:t> благоустройство территории.</a:t>
            </a:r>
          </a:p>
        </p:txBody>
      </p:sp>
      <p:pic>
        <p:nvPicPr>
          <p:cNvPr id="4" name="Рисунок 3" descr="DSCN4490.JPG"/>
          <p:cNvPicPr>
            <a:picLocks noChangeAspect="1"/>
          </p:cNvPicPr>
          <p:nvPr/>
        </p:nvPicPr>
        <p:blipFill>
          <a:blip r:embed="rId2" cstate="print"/>
          <a:stretch>
            <a:fillRect/>
          </a:stretch>
        </p:blipFill>
        <p:spPr>
          <a:xfrm>
            <a:off x="1907704" y="1196752"/>
            <a:ext cx="5148064" cy="3861048"/>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ЗАО «Пензенская кондитерская фабрика»</a:t>
            </a:r>
            <a:endParaRPr lang="ru-RU" dirty="0"/>
          </a:p>
        </p:txBody>
      </p:sp>
      <p:sp>
        <p:nvSpPr>
          <p:cNvPr id="4" name="TextBox 3"/>
          <p:cNvSpPr txBox="1"/>
          <p:nvPr/>
        </p:nvSpPr>
        <p:spPr>
          <a:xfrm>
            <a:off x="1259632" y="5085184"/>
            <a:ext cx="7632848" cy="1200329"/>
          </a:xfrm>
          <a:prstGeom prst="rect">
            <a:avLst/>
          </a:prstGeom>
          <a:noFill/>
        </p:spPr>
        <p:txBody>
          <a:bodyPr wrap="square" rtlCol="0">
            <a:spAutoFit/>
          </a:bodyPr>
          <a:lstStyle/>
          <a:p>
            <a:r>
              <a:rPr lang="ru-RU" dirty="0" smtClean="0">
                <a:latin typeface="+mn-lt"/>
              </a:rPr>
              <a:t>Планируемые мероприятия:</a:t>
            </a:r>
          </a:p>
          <a:p>
            <a:pPr>
              <a:buFontTx/>
              <a:buChar char="-"/>
            </a:pPr>
            <a:r>
              <a:rPr lang="ru-RU" dirty="0" smtClean="0">
                <a:latin typeface="+mn-lt"/>
              </a:rPr>
              <a:t> ремонт фасада здания предприятия и фирменного магазина «Тарханы»;</a:t>
            </a:r>
          </a:p>
          <a:p>
            <a:pPr>
              <a:buFontTx/>
              <a:buChar char="-"/>
            </a:pPr>
            <a:r>
              <a:rPr lang="ru-RU" dirty="0" smtClean="0">
                <a:latin typeface="+mn-lt"/>
              </a:rPr>
              <a:t> устройство тематической клумбы на углу ул. </a:t>
            </a:r>
            <a:r>
              <a:rPr lang="ru-RU" dirty="0" err="1" smtClean="0">
                <a:latin typeface="+mn-lt"/>
              </a:rPr>
              <a:t>Калинина-ул</a:t>
            </a:r>
            <a:r>
              <a:rPr lang="ru-RU" dirty="0" smtClean="0">
                <a:latin typeface="+mn-lt"/>
              </a:rPr>
              <a:t>. Окружная;</a:t>
            </a:r>
          </a:p>
          <a:p>
            <a:pPr>
              <a:buFontTx/>
              <a:buChar char="-"/>
            </a:pPr>
            <a:r>
              <a:rPr lang="ru-RU" dirty="0" smtClean="0">
                <a:latin typeface="+mn-lt"/>
              </a:rPr>
              <a:t>  благоустройство территории.</a:t>
            </a:r>
          </a:p>
        </p:txBody>
      </p:sp>
      <p:pic>
        <p:nvPicPr>
          <p:cNvPr id="4098" name="Picture 2" descr="\\Server\общяя папка администрации\МАКАРОВ\Фотографии\Краснова\DSCN4522.JPG"/>
          <p:cNvPicPr>
            <a:picLocks noChangeAspect="1" noChangeArrowheads="1"/>
          </p:cNvPicPr>
          <p:nvPr/>
        </p:nvPicPr>
        <p:blipFill>
          <a:blip r:embed="rId2" cstate="print"/>
          <a:srcRect/>
          <a:stretch>
            <a:fillRect/>
          </a:stretch>
        </p:blipFill>
        <p:spPr bwMode="auto">
          <a:xfrm>
            <a:off x="2267743" y="1430778"/>
            <a:ext cx="4776529" cy="3582398"/>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ЗАО «Пензенская макаронная фабрика»</a:t>
            </a:r>
            <a:endParaRPr lang="ru-RU" dirty="0"/>
          </a:p>
        </p:txBody>
      </p:sp>
      <p:pic>
        <p:nvPicPr>
          <p:cNvPr id="1026" name="Picture 2" descr="E:\DCIM\107_PANA\P1070886.JPG"/>
          <p:cNvPicPr>
            <a:picLocks noChangeAspect="1" noChangeArrowheads="1"/>
          </p:cNvPicPr>
          <p:nvPr/>
        </p:nvPicPr>
        <p:blipFill>
          <a:blip r:embed="rId2" cstate="print"/>
          <a:srcRect/>
          <a:stretch>
            <a:fillRect/>
          </a:stretch>
        </p:blipFill>
        <p:spPr bwMode="auto">
          <a:xfrm>
            <a:off x="2123728" y="1430777"/>
            <a:ext cx="5184576" cy="3888431"/>
          </a:xfrm>
          <a:prstGeom prst="rect">
            <a:avLst/>
          </a:prstGeom>
          <a:noFill/>
        </p:spPr>
      </p:pic>
      <p:sp>
        <p:nvSpPr>
          <p:cNvPr id="4" name="TextBox 3"/>
          <p:cNvSpPr txBox="1"/>
          <p:nvPr/>
        </p:nvSpPr>
        <p:spPr>
          <a:xfrm>
            <a:off x="2771800" y="5445224"/>
            <a:ext cx="3888432" cy="923330"/>
          </a:xfrm>
          <a:prstGeom prst="rect">
            <a:avLst/>
          </a:prstGeom>
          <a:noFill/>
        </p:spPr>
        <p:txBody>
          <a:bodyPr wrap="square" rtlCol="0">
            <a:spAutoFit/>
          </a:bodyPr>
          <a:lstStyle/>
          <a:p>
            <a:r>
              <a:rPr lang="ru-RU" dirty="0" smtClean="0">
                <a:latin typeface="+mn-lt"/>
              </a:rPr>
              <a:t>Планируемые мероприятия:</a:t>
            </a:r>
          </a:p>
          <a:p>
            <a:pPr>
              <a:buFontTx/>
              <a:buChar char="-"/>
            </a:pPr>
            <a:r>
              <a:rPr lang="ru-RU" dirty="0" smtClean="0">
                <a:latin typeface="+mn-lt"/>
              </a:rPr>
              <a:t> ремонт и покраска фасада и забора;</a:t>
            </a:r>
          </a:p>
          <a:p>
            <a:pPr>
              <a:buFontTx/>
              <a:buChar char="-"/>
            </a:pPr>
            <a:r>
              <a:rPr lang="ru-RU" dirty="0" smtClean="0">
                <a:latin typeface="+mn-lt"/>
              </a:rPr>
              <a:t> благоустройство территории.</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одержимое 2"/>
          <p:cNvSpPr txBox="1">
            <a:spLocks/>
          </p:cNvSpPr>
          <p:nvPr/>
        </p:nvSpPr>
        <p:spPr>
          <a:xfrm>
            <a:off x="467544" y="3068960"/>
            <a:ext cx="8229600" cy="3312368"/>
          </a:xfrm>
          <a:prstGeom prst="rect">
            <a:avLst/>
          </a:prstGeom>
        </p:spPr>
        <p:txBody>
          <a:bodyPr vert="horz">
            <a:normAutofit/>
          </a:bodyPr>
          <a:lstStyle/>
          <a:p>
            <a:pPr marL="0" marR="0" lvl="0" indent="0" algn="ctr"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endParaRPr kumimoji="0" lang="ru-RU"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Заголовок 1"/>
          <p:cNvSpPr txBox="1">
            <a:spLocks/>
          </p:cNvSpPr>
          <p:nvPr/>
        </p:nvSpPr>
        <p:spPr>
          <a:xfrm>
            <a:off x="467544" y="620688"/>
            <a:ext cx="8229600" cy="1143000"/>
          </a:xfrm>
          <a:prstGeom prst="rect">
            <a:avLst/>
          </a:prstGeom>
        </p:spPr>
        <p:txBody>
          <a:bodyPr vert="horz" lIns="45720" tIns="0" rIns="45720" bIns="0" anchor="b">
            <a:noAutofit/>
            <a:scene3d>
              <a:camera prst="orthographicFront"/>
              <a:lightRig rig="soft" dir="t">
                <a:rot lat="0" lon="0" rev="17220000"/>
              </a:lightRig>
            </a:scene3d>
            <a:sp3d prstMaterial="softEdge">
              <a:bevelT w="38100" h="381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2000" b="1" i="0" u="none" strike="noStrike" kern="1200" cap="all"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uLnTx/>
                <a:uFillTx/>
                <a:latin typeface="+mj-lt"/>
                <a:ea typeface="+mj-ea"/>
                <a:cs typeface="+mj-cs"/>
              </a:rPr>
              <a:t>ПЛАН</a:t>
            </a:r>
            <a:br>
              <a:rPr kumimoji="0" lang="ru-RU" sz="2000" b="1" i="0" u="none" strike="noStrike" kern="1200" cap="all"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uLnTx/>
                <a:uFillTx/>
                <a:latin typeface="+mj-lt"/>
                <a:ea typeface="+mj-ea"/>
                <a:cs typeface="+mj-cs"/>
              </a:rPr>
            </a:br>
            <a:r>
              <a:rPr kumimoji="0" lang="ru-RU" sz="2000" b="1" i="0" u="none" strike="noStrike" kern="1200" cap="all"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uLnTx/>
                <a:uFillTx/>
                <a:latin typeface="+mj-lt"/>
                <a:ea typeface="+mj-ea"/>
                <a:cs typeface="+mj-cs"/>
              </a:rPr>
              <a:t>мероприятий по подготовке </a:t>
            </a:r>
            <a:r>
              <a:rPr lang="ru-RU" sz="2000" b="1" cap="all"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latin typeface="+mj-lt"/>
                <a:ea typeface="+mj-ea"/>
                <a:cs typeface="+mj-cs"/>
              </a:rPr>
              <a:t>ОБЪЕКТОВ ПОТРЕБИТЕЛЬСКОГО РЫНКА </a:t>
            </a:r>
            <a:r>
              <a:rPr kumimoji="0" lang="ru-RU" sz="2000" b="1" i="0" u="none" strike="noStrike" kern="1200" cap="all"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uLnTx/>
                <a:uFillTx/>
                <a:latin typeface="+mj-lt"/>
                <a:ea typeface="+mj-ea"/>
                <a:cs typeface="+mj-cs"/>
              </a:rPr>
              <a:t>Первомайского района </a:t>
            </a:r>
            <a:br>
              <a:rPr kumimoji="0" lang="ru-RU" sz="2000" b="1" i="0" u="none" strike="noStrike" kern="1200" cap="all"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uLnTx/>
                <a:uFillTx/>
                <a:latin typeface="+mj-lt"/>
                <a:ea typeface="+mj-ea"/>
                <a:cs typeface="+mj-cs"/>
              </a:rPr>
            </a:br>
            <a:r>
              <a:rPr kumimoji="0" lang="ru-RU" sz="2000" b="1" i="0" u="none" strike="noStrike" kern="1200" cap="all"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uLnTx/>
                <a:uFillTx/>
                <a:latin typeface="+mj-lt"/>
                <a:ea typeface="+mj-ea"/>
                <a:cs typeface="+mj-cs"/>
              </a:rPr>
              <a:t>к 350-летию основания города Пензы.</a:t>
            </a:r>
            <a:br>
              <a:rPr kumimoji="0" lang="ru-RU" sz="2000" b="1" i="0" u="none" strike="noStrike" kern="1200" cap="all"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uLnTx/>
                <a:uFillTx/>
                <a:latin typeface="+mj-lt"/>
                <a:ea typeface="+mj-ea"/>
                <a:cs typeface="+mj-cs"/>
              </a:rPr>
            </a:br>
            <a:endParaRPr kumimoji="0" lang="ru-RU" sz="2000" b="1" i="0" u="none" strike="noStrike" kern="1200" cap="all"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uLnTx/>
              <a:uFillTx/>
              <a:latin typeface="+mj-lt"/>
              <a:ea typeface="+mj-ea"/>
              <a:cs typeface="+mj-cs"/>
            </a:endParaRPr>
          </a:p>
        </p:txBody>
      </p:sp>
      <p:pic>
        <p:nvPicPr>
          <p:cNvPr id="1026" name="Picture 2"/>
          <p:cNvPicPr>
            <a:picLocks noChangeAspect="1" noChangeArrowheads="1"/>
          </p:cNvPicPr>
          <p:nvPr/>
        </p:nvPicPr>
        <p:blipFill>
          <a:blip r:embed="rId2" cstate="print"/>
          <a:srcRect/>
          <a:stretch>
            <a:fillRect/>
          </a:stretch>
        </p:blipFill>
        <p:spPr bwMode="auto">
          <a:xfrm>
            <a:off x="395536" y="1556792"/>
            <a:ext cx="8292108" cy="498945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467544" y="548680"/>
            <a:ext cx="8229600" cy="1143000"/>
          </a:xfrm>
          <a:prstGeom prst="rect">
            <a:avLst/>
          </a:prstGeom>
        </p:spPr>
        <p:txBody>
          <a:bodyPr vert="horz" lIns="45720" tIns="0" rIns="45720" bIns="0" anchor="b">
            <a:noAutofit/>
            <a:scene3d>
              <a:camera prst="orthographicFront"/>
              <a:lightRig rig="soft" dir="t">
                <a:rot lat="0" lon="0" rev="17220000"/>
              </a:lightRig>
            </a:scene3d>
            <a:sp3d prstMaterial="softEdge">
              <a:bevelT w="38100" h="381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2000" b="1" i="0" u="none" strike="noStrike" kern="1200" cap="all"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uLnTx/>
                <a:uFillTx/>
                <a:latin typeface="+mj-lt"/>
                <a:ea typeface="+mj-ea"/>
                <a:cs typeface="+mj-cs"/>
              </a:rPr>
              <a:t>ПЛАН</a:t>
            </a:r>
            <a:br>
              <a:rPr kumimoji="0" lang="ru-RU" sz="2000" b="1" i="0" u="none" strike="noStrike" kern="1200" cap="all"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uLnTx/>
                <a:uFillTx/>
                <a:latin typeface="+mj-lt"/>
                <a:ea typeface="+mj-ea"/>
                <a:cs typeface="+mj-cs"/>
              </a:rPr>
            </a:br>
            <a:r>
              <a:rPr kumimoji="0" lang="ru-RU" sz="2000" b="1" i="0" u="none" strike="noStrike" kern="1200" cap="all"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uLnTx/>
                <a:uFillTx/>
                <a:latin typeface="+mj-lt"/>
                <a:ea typeface="+mj-ea"/>
                <a:cs typeface="+mj-cs"/>
              </a:rPr>
              <a:t>мероприятий по подготовке </a:t>
            </a:r>
            <a:r>
              <a:rPr lang="ru-RU" sz="2000" b="1" cap="all"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latin typeface="+mj-lt"/>
                <a:ea typeface="+mj-ea"/>
                <a:cs typeface="+mj-cs"/>
              </a:rPr>
              <a:t>ОБЪЕКТОВ ПОТРЕБИТЕЛЬСКОГО РЫНКА </a:t>
            </a:r>
            <a:r>
              <a:rPr kumimoji="0" lang="ru-RU" sz="2000" b="1" i="0" u="none" strike="noStrike" kern="1200" cap="all"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uLnTx/>
                <a:uFillTx/>
                <a:latin typeface="+mj-lt"/>
                <a:ea typeface="+mj-ea"/>
                <a:cs typeface="+mj-cs"/>
              </a:rPr>
              <a:t>Первомайского района </a:t>
            </a:r>
            <a:br>
              <a:rPr kumimoji="0" lang="ru-RU" sz="2000" b="1" i="0" u="none" strike="noStrike" kern="1200" cap="all"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uLnTx/>
                <a:uFillTx/>
                <a:latin typeface="+mj-lt"/>
                <a:ea typeface="+mj-ea"/>
                <a:cs typeface="+mj-cs"/>
              </a:rPr>
            </a:br>
            <a:r>
              <a:rPr kumimoji="0" lang="ru-RU" sz="2000" b="1" i="0" u="none" strike="noStrike" kern="1200" cap="all"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uLnTx/>
                <a:uFillTx/>
                <a:latin typeface="+mj-lt"/>
                <a:ea typeface="+mj-ea"/>
                <a:cs typeface="+mj-cs"/>
              </a:rPr>
              <a:t>к 350-летию основания города Пензы.</a:t>
            </a:r>
            <a:br>
              <a:rPr kumimoji="0" lang="ru-RU" sz="2000" b="1" i="0" u="none" strike="noStrike" kern="1200" cap="all"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uLnTx/>
                <a:uFillTx/>
                <a:latin typeface="+mj-lt"/>
                <a:ea typeface="+mj-ea"/>
                <a:cs typeface="+mj-cs"/>
              </a:rPr>
            </a:br>
            <a:endParaRPr kumimoji="0" lang="ru-RU" sz="2000" b="1" i="0" u="none" strike="noStrike" kern="1200" cap="all"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uLnTx/>
              <a:uFillTx/>
              <a:latin typeface="+mj-lt"/>
              <a:ea typeface="+mj-ea"/>
              <a:cs typeface="+mj-cs"/>
            </a:endParaRPr>
          </a:p>
        </p:txBody>
      </p:sp>
      <p:pic>
        <p:nvPicPr>
          <p:cNvPr id="2050" name="Picture 2"/>
          <p:cNvPicPr>
            <a:picLocks noChangeAspect="1" noChangeArrowheads="1"/>
          </p:cNvPicPr>
          <p:nvPr/>
        </p:nvPicPr>
        <p:blipFill>
          <a:blip r:embed="rId2" cstate="print"/>
          <a:srcRect/>
          <a:stretch>
            <a:fillRect/>
          </a:stretch>
        </p:blipFill>
        <p:spPr bwMode="auto">
          <a:xfrm>
            <a:off x="611560" y="1412776"/>
            <a:ext cx="7920880" cy="483970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srcRect/>
          <a:stretch>
            <a:fillRect/>
          </a:stretch>
        </p:blipFill>
        <p:spPr bwMode="auto">
          <a:xfrm>
            <a:off x="323528" y="1412776"/>
            <a:ext cx="8428434" cy="4787415"/>
          </a:xfrm>
          <a:prstGeom prst="rect">
            <a:avLst/>
          </a:prstGeom>
          <a:noFill/>
          <a:ln w="9525">
            <a:noFill/>
            <a:miter lim="800000"/>
            <a:headEnd/>
            <a:tailEnd/>
          </a:ln>
        </p:spPr>
      </p:pic>
      <p:sp>
        <p:nvSpPr>
          <p:cNvPr id="6" name="Заголовок 1"/>
          <p:cNvSpPr txBox="1">
            <a:spLocks/>
          </p:cNvSpPr>
          <p:nvPr/>
        </p:nvSpPr>
        <p:spPr>
          <a:xfrm>
            <a:off x="467544" y="476672"/>
            <a:ext cx="8229600" cy="1143000"/>
          </a:xfrm>
          <a:prstGeom prst="rect">
            <a:avLst/>
          </a:prstGeom>
        </p:spPr>
        <p:txBody>
          <a:bodyPr vert="horz" lIns="45720" tIns="0" rIns="45720" bIns="0" anchor="b">
            <a:noAutofit/>
            <a:scene3d>
              <a:camera prst="orthographicFront"/>
              <a:lightRig rig="soft" dir="t">
                <a:rot lat="0" lon="0" rev="17220000"/>
              </a:lightRig>
            </a:scene3d>
            <a:sp3d prstMaterial="softEdge">
              <a:bevelT w="38100" h="381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2000" b="1" i="0" u="none" strike="noStrike" kern="1200" cap="all"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uLnTx/>
                <a:uFillTx/>
                <a:latin typeface="+mj-lt"/>
                <a:ea typeface="+mj-ea"/>
                <a:cs typeface="+mj-cs"/>
              </a:rPr>
              <a:t>ПЛАН</a:t>
            </a:r>
            <a:br>
              <a:rPr kumimoji="0" lang="ru-RU" sz="2000" b="1" i="0" u="none" strike="noStrike" kern="1200" cap="all"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uLnTx/>
                <a:uFillTx/>
                <a:latin typeface="+mj-lt"/>
                <a:ea typeface="+mj-ea"/>
                <a:cs typeface="+mj-cs"/>
              </a:rPr>
            </a:br>
            <a:r>
              <a:rPr kumimoji="0" lang="ru-RU" sz="2000" b="1" i="0" u="none" strike="noStrike" kern="1200" cap="all"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uLnTx/>
                <a:uFillTx/>
                <a:latin typeface="+mj-lt"/>
                <a:ea typeface="+mj-ea"/>
                <a:cs typeface="+mj-cs"/>
              </a:rPr>
              <a:t>мероприятий по подготовке </a:t>
            </a:r>
            <a:r>
              <a:rPr lang="ru-RU" sz="2000" b="1" cap="all"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latin typeface="+mj-lt"/>
                <a:ea typeface="+mj-ea"/>
                <a:cs typeface="+mj-cs"/>
              </a:rPr>
              <a:t>ОБЪЕКТОВ ПОТРЕБИТЕЛЬСКОГО РЫНКА </a:t>
            </a:r>
            <a:r>
              <a:rPr kumimoji="0" lang="ru-RU" sz="2000" b="1" i="0" u="none" strike="noStrike" kern="1200" cap="all"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uLnTx/>
                <a:uFillTx/>
                <a:latin typeface="+mj-lt"/>
                <a:ea typeface="+mj-ea"/>
                <a:cs typeface="+mj-cs"/>
              </a:rPr>
              <a:t>Первомайского района </a:t>
            </a:r>
            <a:br>
              <a:rPr kumimoji="0" lang="ru-RU" sz="2000" b="1" i="0" u="none" strike="noStrike" kern="1200" cap="all"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uLnTx/>
                <a:uFillTx/>
                <a:latin typeface="+mj-lt"/>
                <a:ea typeface="+mj-ea"/>
                <a:cs typeface="+mj-cs"/>
              </a:rPr>
            </a:br>
            <a:r>
              <a:rPr kumimoji="0" lang="ru-RU" sz="2000" b="1" i="0" u="none" strike="noStrike" kern="1200" cap="all"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uLnTx/>
                <a:uFillTx/>
                <a:latin typeface="+mj-lt"/>
                <a:ea typeface="+mj-ea"/>
                <a:cs typeface="+mj-cs"/>
              </a:rPr>
              <a:t>к 350-летию основания города Пензы.</a:t>
            </a:r>
            <a:br>
              <a:rPr kumimoji="0" lang="ru-RU" sz="2000" b="1" i="0" u="none" strike="noStrike" kern="1200" cap="all"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uLnTx/>
                <a:uFillTx/>
                <a:latin typeface="+mj-lt"/>
                <a:ea typeface="+mj-ea"/>
                <a:cs typeface="+mj-cs"/>
              </a:rPr>
            </a:br>
            <a:endParaRPr kumimoji="0" lang="ru-RU" sz="2000" b="1" i="0" u="none" strike="noStrike" kern="1200" cap="all"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395536" y="260648"/>
            <a:ext cx="8496944" cy="5976664"/>
          </a:xfrm>
        </p:spPr>
        <p:txBody>
          <a:bodyPr>
            <a:normAutofit fontScale="92500" lnSpcReduction="10000"/>
          </a:bodyPr>
          <a:lstStyle/>
          <a:p>
            <a:pPr algn="just"/>
            <a:r>
              <a:rPr lang="en-US" sz="3600" dirty="0" smtClean="0"/>
              <a:t>	</a:t>
            </a:r>
            <a:r>
              <a:rPr lang="ru-RU" sz="3600" dirty="0" smtClean="0"/>
              <a:t>В Первомайском районе находится </a:t>
            </a:r>
            <a:endParaRPr lang="en-US" sz="3600" dirty="0" smtClean="0"/>
          </a:p>
          <a:p>
            <a:pPr algn="just"/>
            <a:r>
              <a:rPr lang="ru-RU" sz="3600" dirty="0" smtClean="0"/>
              <a:t>30 крупных и средних промышленных предприятий, из них </a:t>
            </a:r>
          </a:p>
          <a:p>
            <a:pPr algn="just"/>
            <a:r>
              <a:rPr lang="ru-RU" sz="3600" dirty="0" smtClean="0"/>
              <a:t>1</a:t>
            </a:r>
            <a:r>
              <a:rPr lang="en-US" sz="3600" dirty="0" smtClean="0"/>
              <a:t>8</a:t>
            </a:r>
            <a:r>
              <a:rPr lang="ru-RU" sz="3600" dirty="0" smtClean="0"/>
              <a:t> расположены на центральных улицах города, а также </a:t>
            </a:r>
            <a:endParaRPr lang="en-US" sz="3600" dirty="0" smtClean="0"/>
          </a:p>
          <a:p>
            <a:pPr algn="just"/>
            <a:r>
              <a:rPr lang="ru-RU" sz="3600" dirty="0" smtClean="0"/>
              <a:t>около 800 объектов потребительского рынка, включая объекты некапитального строительства, из которых </a:t>
            </a:r>
            <a:endParaRPr lang="en-US" sz="3600" dirty="0" smtClean="0"/>
          </a:p>
          <a:p>
            <a:pPr algn="just"/>
            <a:r>
              <a:rPr lang="ru-RU" sz="3600" dirty="0" smtClean="0"/>
              <a:t>более 300 предприятий торговли и бытового обслуживания расположены на магистральных улицах.</a:t>
            </a:r>
          </a:p>
          <a:p>
            <a:pPr algn="just"/>
            <a:endParaRPr lang="ru-RU" sz="3600" dirty="0"/>
          </a:p>
        </p:txBody>
      </p:sp>
      <p:sp>
        <p:nvSpPr>
          <p:cNvPr id="4" name="Содержимое 2"/>
          <p:cNvSpPr txBox="1">
            <a:spLocks/>
          </p:cNvSpPr>
          <p:nvPr/>
        </p:nvSpPr>
        <p:spPr>
          <a:xfrm>
            <a:off x="467544" y="3068960"/>
            <a:ext cx="8229600" cy="3312368"/>
          </a:xfrm>
          <a:prstGeom prst="rect">
            <a:avLst/>
          </a:prstGeom>
        </p:spPr>
        <p:txBody>
          <a:bodyPr vert="horz">
            <a:normAutofit/>
          </a:bodyPr>
          <a:lstStyle/>
          <a:p>
            <a:pPr marL="0" marR="0" lvl="0" indent="0" algn="ctr"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endParaRPr kumimoji="0" lang="ru-RU" sz="28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88640"/>
            <a:ext cx="8229600" cy="1143000"/>
          </a:xfrm>
        </p:spPr>
        <p:txBody>
          <a:bodyPr>
            <a:noAutofit/>
          </a:bodyPr>
          <a:lstStyle/>
          <a:p>
            <a:r>
              <a:rPr lang="ru-RU" sz="2400" dirty="0" smtClean="0"/>
              <a:t>Торговый центр «На Красной», ул. Красная, 53</a:t>
            </a:r>
            <a:endParaRPr lang="ru-RU" sz="2400" dirty="0"/>
          </a:p>
        </p:txBody>
      </p:sp>
      <p:pic>
        <p:nvPicPr>
          <p:cNvPr id="2050" name="Picture 2"/>
          <p:cNvPicPr>
            <a:picLocks noChangeAspect="1" noChangeArrowheads="1"/>
          </p:cNvPicPr>
          <p:nvPr/>
        </p:nvPicPr>
        <p:blipFill>
          <a:blip r:embed="rId2" cstate="print"/>
          <a:srcRect/>
          <a:stretch>
            <a:fillRect/>
          </a:stretch>
        </p:blipFill>
        <p:spPr bwMode="auto">
          <a:xfrm rot="5400000">
            <a:off x="-327375" y="1775647"/>
            <a:ext cx="4631160" cy="3473370"/>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cstate="print"/>
          <a:srcRect/>
          <a:stretch>
            <a:fillRect/>
          </a:stretch>
        </p:blipFill>
        <p:spPr bwMode="auto">
          <a:xfrm>
            <a:off x="3923928" y="1196752"/>
            <a:ext cx="5099720" cy="3824790"/>
          </a:xfrm>
          <a:prstGeom prst="rect">
            <a:avLst/>
          </a:prstGeom>
          <a:noFill/>
          <a:ln w="9525">
            <a:noFill/>
            <a:miter lim="800000"/>
            <a:headEnd/>
            <a:tailEnd/>
          </a:ln>
          <a:effectLst/>
        </p:spPr>
      </p:pic>
      <p:sp>
        <p:nvSpPr>
          <p:cNvPr id="5" name="TextBox 4"/>
          <p:cNvSpPr txBox="1"/>
          <p:nvPr/>
        </p:nvSpPr>
        <p:spPr>
          <a:xfrm>
            <a:off x="1403648" y="5877272"/>
            <a:ext cx="6552728" cy="646331"/>
          </a:xfrm>
          <a:prstGeom prst="rect">
            <a:avLst/>
          </a:prstGeom>
          <a:noFill/>
        </p:spPr>
        <p:txBody>
          <a:bodyPr wrap="square" rtlCol="0">
            <a:spAutoFit/>
          </a:bodyPr>
          <a:lstStyle/>
          <a:p>
            <a:r>
              <a:rPr lang="ru-RU" dirty="0" smtClean="0">
                <a:latin typeface="+mn-lt"/>
              </a:rPr>
              <a:t>- отремонтирован фасад магазина;</a:t>
            </a:r>
          </a:p>
          <a:p>
            <a:r>
              <a:rPr lang="ru-RU" dirty="0" smtClean="0">
                <a:latin typeface="+mn-lt"/>
              </a:rPr>
              <a:t>- благоустроена территория, разбита клумба</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eaLnBrk="1" hangingPunct="1">
              <a:defRPr/>
            </a:pPr>
            <a:r>
              <a:rPr lang="ru-RU" sz="2800" dirty="0" smtClean="0"/>
              <a:t>Реконструкция здания </a:t>
            </a:r>
            <a:br>
              <a:rPr lang="ru-RU" sz="2800" dirty="0" smtClean="0"/>
            </a:br>
            <a:r>
              <a:rPr lang="ru-RU" sz="2800" dirty="0" smtClean="0"/>
              <a:t>ООО «Славянский», </a:t>
            </a:r>
            <a:br>
              <a:rPr lang="ru-RU" sz="2800" dirty="0" smtClean="0"/>
            </a:br>
            <a:r>
              <a:rPr lang="ru-RU" sz="2800" dirty="0" smtClean="0"/>
              <a:t>ул. Калинина, 154 </a:t>
            </a:r>
            <a:endParaRPr lang="ru-RU" sz="2800" dirty="0"/>
          </a:p>
        </p:txBody>
      </p:sp>
      <p:pic>
        <p:nvPicPr>
          <p:cNvPr id="25603" name="Рисунок 2" descr="DSCN4422.JPG"/>
          <p:cNvPicPr>
            <a:picLocks noChangeAspect="1"/>
          </p:cNvPicPr>
          <p:nvPr/>
        </p:nvPicPr>
        <p:blipFill>
          <a:blip r:embed="rId2" cstate="print"/>
          <a:srcRect/>
          <a:stretch>
            <a:fillRect/>
          </a:stretch>
        </p:blipFill>
        <p:spPr bwMode="auto">
          <a:xfrm>
            <a:off x="1619672" y="1484784"/>
            <a:ext cx="5544219" cy="4158164"/>
          </a:xfrm>
          <a:prstGeom prst="rect">
            <a:avLst/>
          </a:prstGeom>
          <a:noFill/>
          <a:ln w="9525">
            <a:noFill/>
            <a:miter lim="800000"/>
            <a:headEnd/>
            <a:tailEnd/>
          </a:ln>
        </p:spPr>
      </p:pic>
      <p:sp>
        <p:nvSpPr>
          <p:cNvPr id="4" name="TextBox 3"/>
          <p:cNvSpPr txBox="1"/>
          <p:nvPr/>
        </p:nvSpPr>
        <p:spPr>
          <a:xfrm>
            <a:off x="1331640" y="5589240"/>
            <a:ext cx="6552728" cy="923330"/>
          </a:xfrm>
          <a:prstGeom prst="rect">
            <a:avLst/>
          </a:prstGeom>
          <a:noFill/>
        </p:spPr>
        <p:txBody>
          <a:bodyPr wrap="square" rtlCol="0">
            <a:spAutoFit/>
          </a:bodyPr>
          <a:lstStyle/>
          <a:p>
            <a:r>
              <a:rPr lang="ru-RU" dirty="0" smtClean="0">
                <a:latin typeface="+mn-lt"/>
              </a:rPr>
              <a:t>Реализуемые мероприятия:</a:t>
            </a:r>
          </a:p>
          <a:p>
            <a:pPr>
              <a:buFontTx/>
              <a:buChar char="-"/>
            </a:pPr>
            <a:r>
              <a:rPr lang="ru-RU" dirty="0" smtClean="0">
                <a:latin typeface="+mn-lt"/>
              </a:rPr>
              <a:t> завершение реконструкции фасада и входной группы магазина;</a:t>
            </a:r>
          </a:p>
          <a:p>
            <a:pPr>
              <a:buFontTx/>
              <a:buChar char="-"/>
            </a:pPr>
            <a:r>
              <a:rPr lang="ru-RU" dirty="0" smtClean="0">
                <a:latin typeface="+mn-lt"/>
              </a:rPr>
              <a:t> благоустройство газонов и стоянки для автомобилей.</a:t>
            </a:r>
          </a:p>
        </p:txBody>
      </p:sp>
    </p:spTree>
  </p:cSld>
  <p:clrMapOvr>
    <a:masterClrMapping/>
  </p:clrMapOvr>
  <p:transition>
    <p:random/>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eaLnBrk="1" hangingPunct="1">
              <a:defRPr/>
            </a:pPr>
            <a:r>
              <a:rPr lang="ru-RU" dirty="0" smtClean="0"/>
              <a:t>Реконструкция магазина «Антошка», ул. Терновского, 131</a:t>
            </a:r>
            <a:endParaRPr lang="ru-RU" dirty="0"/>
          </a:p>
        </p:txBody>
      </p:sp>
      <p:pic>
        <p:nvPicPr>
          <p:cNvPr id="24579" name="Рисунок 2" descr="DSCN4376.JPG"/>
          <p:cNvPicPr>
            <a:picLocks noChangeAspect="1"/>
          </p:cNvPicPr>
          <p:nvPr/>
        </p:nvPicPr>
        <p:blipFill>
          <a:blip r:embed="rId2" cstate="print"/>
          <a:srcRect/>
          <a:stretch>
            <a:fillRect/>
          </a:stretch>
        </p:blipFill>
        <p:spPr bwMode="auto">
          <a:xfrm>
            <a:off x="1475656" y="1449919"/>
            <a:ext cx="5688632" cy="4264890"/>
          </a:xfrm>
          <a:prstGeom prst="rect">
            <a:avLst/>
          </a:prstGeom>
          <a:noFill/>
          <a:ln w="9525">
            <a:noFill/>
            <a:miter lim="800000"/>
            <a:headEnd/>
            <a:tailEnd/>
          </a:ln>
        </p:spPr>
      </p:pic>
      <p:sp>
        <p:nvSpPr>
          <p:cNvPr id="4" name="TextBox 3"/>
          <p:cNvSpPr txBox="1"/>
          <p:nvPr/>
        </p:nvSpPr>
        <p:spPr>
          <a:xfrm>
            <a:off x="1907704" y="5661248"/>
            <a:ext cx="4680520" cy="923330"/>
          </a:xfrm>
          <a:prstGeom prst="rect">
            <a:avLst/>
          </a:prstGeom>
          <a:noFill/>
        </p:spPr>
        <p:txBody>
          <a:bodyPr wrap="square" rtlCol="0">
            <a:spAutoFit/>
          </a:bodyPr>
          <a:lstStyle/>
          <a:p>
            <a:r>
              <a:rPr lang="ru-RU" dirty="0" smtClean="0">
                <a:latin typeface="+mn-lt"/>
              </a:rPr>
              <a:t>Реализуемые мероприятия:</a:t>
            </a:r>
          </a:p>
          <a:p>
            <a:pPr>
              <a:buFontTx/>
              <a:buChar char="-"/>
            </a:pPr>
            <a:r>
              <a:rPr lang="ru-RU" dirty="0" smtClean="0">
                <a:latin typeface="+mn-lt"/>
              </a:rPr>
              <a:t> завершение реконструкции магазина;</a:t>
            </a:r>
          </a:p>
          <a:p>
            <a:pPr>
              <a:buFontTx/>
              <a:buChar char="-"/>
            </a:pPr>
            <a:r>
              <a:rPr lang="ru-RU" dirty="0" smtClean="0">
                <a:latin typeface="+mn-lt"/>
              </a:rPr>
              <a:t> благоустройство прилегающей территории.</a:t>
            </a:r>
          </a:p>
        </p:txBody>
      </p:sp>
    </p:spTree>
  </p:cSld>
  <p:clrMapOvr>
    <a:masterClrMapping/>
  </p:clrMapOvr>
  <p:transition>
    <p:random/>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eaLnBrk="1" hangingPunct="1">
              <a:defRPr/>
            </a:pPr>
            <a:r>
              <a:rPr lang="ru-RU" sz="3200" dirty="0" smtClean="0"/>
              <a:t>Реконструкция торгового центра на </a:t>
            </a:r>
            <a:br>
              <a:rPr lang="ru-RU" sz="3200" dirty="0" smtClean="0"/>
            </a:br>
            <a:r>
              <a:rPr lang="ru-RU" sz="3200" dirty="0" smtClean="0"/>
              <a:t>ул. </a:t>
            </a:r>
            <a:r>
              <a:rPr lang="ru-RU" sz="3200" dirty="0" err="1" smtClean="0"/>
              <a:t>Кижеватова</a:t>
            </a:r>
            <a:r>
              <a:rPr lang="ru-RU" sz="3200" dirty="0" smtClean="0"/>
              <a:t>, 8</a:t>
            </a:r>
            <a:endParaRPr lang="ru-RU" sz="3200" dirty="0"/>
          </a:p>
        </p:txBody>
      </p:sp>
      <p:pic>
        <p:nvPicPr>
          <p:cNvPr id="26627" name="Рисунок 2" descr="DSCN4441.JPG"/>
          <p:cNvPicPr>
            <a:picLocks noChangeAspect="1"/>
          </p:cNvPicPr>
          <p:nvPr/>
        </p:nvPicPr>
        <p:blipFill>
          <a:blip r:embed="rId2" cstate="print"/>
          <a:srcRect/>
          <a:stretch>
            <a:fillRect/>
          </a:stretch>
        </p:blipFill>
        <p:spPr bwMode="auto">
          <a:xfrm>
            <a:off x="322138" y="1557338"/>
            <a:ext cx="4033838" cy="3024187"/>
          </a:xfrm>
          <a:prstGeom prst="rect">
            <a:avLst/>
          </a:prstGeom>
          <a:noFill/>
          <a:ln w="9525">
            <a:noFill/>
            <a:miter lim="800000"/>
            <a:headEnd/>
            <a:tailEnd/>
          </a:ln>
        </p:spPr>
      </p:pic>
      <p:pic>
        <p:nvPicPr>
          <p:cNvPr id="26628" name="Рисунок 3" descr="DSCN4438.JPG"/>
          <p:cNvPicPr>
            <a:picLocks noChangeAspect="1"/>
          </p:cNvPicPr>
          <p:nvPr/>
        </p:nvPicPr>
        <p:blipFill>
          <a:blip r:embed="rId3" cstate="print"/>
          <a:srcRect/>
          <a:stretch>
            <a:fillRect/>
          </a:stretch>
        </p:blipFill>
        <p:spPr bwMode="auto">
          <a:xfrm>
            <a:off x="4463988" y="1556792"/>
            <a:ext cx="4428492" cy="2952328"/>
          </a:xfrm>
          <a:prstGeom prst="rect">
            <a:avLst/>
          </a:prstGeom>
          <a:noFill/>
          <a:ln w="9525">
            <a:noFill/>
            <a:miter lim="800000"/>
            <a:headEnd/>
            <a:tailEnd/>
          </a:ln>
        </p:spPr>
      </p:pic>
      <p:sp>
        <p:nvSpPr>
          <p:cNvPr id="5" name="TextBox 4"/>
          <p:cNvSpPr txBox="1"/>
          <p:nvPr/>
        </p:nvSpPr>
        <p:spPr>
          <a:xfrm>
            <a:off x="1331640" y="4941168"/>
            <a:ext cx="6552728" cy="923330"/>
          </a:xfrm>
          <a:prstGeom prst="rect">
            <a:avLst/>
          </a:prstGeom>
          <a:noFill/>
        </p:spPr>
        <p:txBody>
          <a:bodyPr wrap="square" rtlCol="0">
            <a:spAutoFit/>
          </a:bodyPr>
          <a:lstStyle/>
          <a:p>
            <a:r>
              <a:rPr lang="ru-RU" dirty="0" smtClean="0">
                <a:latin typeface="+mn-lt"/>
              </a:rPr>
              <a:t>Реализуемые мероприятия:</a:t>
            </a:r>
          </a:p>
          <a:p>
            <a:pPr>
              <a:buFontTx/>
              <a:buChar char="-"/>
            </a:pPr>
            <a:r>
              <a:rPr lang="ru-RU" dirty="0" smtClean="0">
                <a:latin typeface="+mn-lt"/>
              </a:rPr>
              <a:t> завершение асфальтировки стоянки для автомобилей;</a:t>
            </a:r>
          </a:p>
          <a:p>
            <a:pPr>
              <a:buFontTx/>
              <a:buChar char="-"/>
            </a:pPr>
            <a:r>
              <a:rPr lang="ru-RU" dirty="0" smtClean="0">
                <a:latin typeface="+mn-lt"/>
              </a:rPr>
              <a:t> благоустройство прилегающей территории.</a:t>
            </a:r>
          </a:p>
        </p:txBody>
      </p:sp>
    </p:spTree>
  </p:cSld>
  <p:clrMapOvr>
    <a:masterClrMapping/>
  </p:clrMapOvr>
  <p:transition>
    <p:random/>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Ул. Терновского, 179</a:t>
            </a:r>
            <a:endParaRPr lang="ru-RU" dirty="0"/>
          </a:p>
        </p:txBody>
      </p:sp>
      <p:pic>
        <p:nvPicPr>
          <p:cNvPr id="1026" name="Picture 2"/>
          <p:cNvPicPr>
            <a:picLocks noChangeAspect="1" noChangeArrowheads="1"/>
          </p:cNvPicPr>
          <p:nvPr/>
        </p:nvPicPr>
        <p:blipFill>
          <a:blip r:embed="rId2" cstate="print"/>
          <a:srcRect/>
          <a:stretch>
            <a:fillRect/>
          </a:stretch>
        </p:blipFill>
        <p:spPr bwMode="auto">
          <a:xfrm>
            <a:off x="107504" y="1268760"/>
            <a:ext cx="4608512" cy="3456384"/>
          </a:xfrm>
          <a:prstGeom prst="rect">
            <a:avLst/>
          </a:prstGeom>
          <a:noFill/>
          <a:ln w="9525">
            <a:noFill/>
            <a:miter lim="800000"/>
            <a:headEnd/>
            <a:tailEnd/>
          </a:ln>
          <a:effectLst/>
        </p:spPr>
      </p:pic>
      <p:pic>
        <p:nvPicPr>
          <p:cNvPr id="4" name="Рисунок 3" descr="DSCN4390.JPG"/>
          <p:cNvPicPr>
            <a:picLocks noChangeAspect="1"/>
          </p:cNvPicPr>
          <p:nvPr/>
        </p:nvPicPr>
        <p:blipFill>
          <a:blip r:embed="rId3" cstate="print"/>
          <a:srcRect/>
          <a:stretch>
            <a:fillRect/>
          </a:stretch>
        </p:blipFill>
        <p:spPr bwMode="auto">
          <a:xfrm>
            <a:off x="4788024" y="1295297"/>
            <a:ext cx="4188520" cy="3141815"/>
          </a:xfrm>
          <a:prstGeom prst="rect">
            <a:avLst/>
          </a:prstGeom>
          <a:noFill/>
          <a:ln w="9525">
            <a:noFill/>
            <a:miter lim="800000"/>
            <a:headEnd/>
            <a:tailEnd/>
          </a:ln>
        </p:spPr>
      </p:pic>
      <p:sp>
        <p:nvSpPr>
          <p:cNvPr id="5" name="TextBox 4"/>
          <p:cNvSpPr txBox="1"/>
          <p:nvPr/>
        </p:nvSpPr>
        <p:spPr>
          <a:xfrm>
            <a:off x="2195736" y="5301208"/>
            <a:ext cx="4824536" cy="923330"/>
          </a:xfrm>
          <a:prstGeom prst="rect">
            <a:avLst/>
          </a:prstGeom>
          <a:noFill/>
        </p:spPr>
        <p:txBody>
          <a:bodyPr wrap="square" rtlCol="0">
            <a:spAutoFit/>
          </a:bodyPr>
          <a:lstStyle/>
          <a:p>
            <a:r>
              <a:rPr lang="ru-RU" dirty="0" smtClean="0">
                <a:latin typeface="+mn-lt"/>
              </a:rPr>
              <a:t>Реализуемые мероприятия:</a:t>
            </a:r>
          </a:p>
          <a:p>
            <a:pPr>
              <a:buFontTx/>
              <a:buChar char="-"/>
            </a:pPr>
            <a:r>
              <a:rPr lang="ru-RU" dirty="0" smtClean="0">
                <a:latin typeface="+mn-lt"/>
              </a:rPr>
              <a:t> реконструкция магазина;</a:t>
            </a:r>
          </a:p>
          <a:p>
            <a:pPr>
              <a:buFontTx/>
              <a:buChar char="-"/>
            </a:pPr>
            <a:r>
              <a:rPr lang="ru-RU" dirty="0" smtClean="0">
                <a:latin typeface="+mn-lt"/>
              </a:rPr>
              <a:t> благоустройство прилегающей территории.</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800" dirty="0" smtClean="0"/>
              <a:t>Ремонт фасада здания </a:t>
            </a:r>
            <a:br>
              <a:rPr lang="ru-RU" sz="2800" dirty="0" smtClean="0"/>
            </a:br>
            <a:r>
              <a:rPr lang="ru-RU" sz="2800" dirty="0" smtClean="0"/>
              <a:t>отделения почтовой связи №56, </a:t>
            </a:r>
            <a:br>
              <a:rPr lang="ru-RU" sz="2800" dirty="0" smtClean="0"/>
            </a:br>
            <a:r>
              <a:rPr lang="ru-RU" sz="2800" dirty="0" smtClean="0"/>
              <a:t>ул. Терновского, 133</a:t>
            </a:r>
            <a:endParaRPr lang="ru-RU" sz="2800" dirty="0"/>
          </a:p>
        </p:txBody>
      </p:sp>
      <p:pic>
        <p:nvPicPr>
          <p:cNvPr id="3" name="Рисунок 2" descr="DSCN4380.JPG"/>
          <p:cNvPicPr>
            <a:picLocks noChangeAspect="1"/>
          </p:cNvPicPr>
          <p:nvPr/>
        </p:nvPicPr>
        <p:blipFill>
          <a:blip r:embed="rId2" cstate="print"/>
          <a:stretch>
            <a:fillRect/>
          </a:stretch>
        </p:blipFill>
        <p:spPr>
          <a:xfrm>
            <a:off x="2267744" y="1484784"/>
            <a:ext cx="4896544" cy="3672408"/>
          </a:xfrm>
          <a:prstGeom prst="rect">
            <a:avLst/>
          </a:prstGeom>
        </p:spPr>
      </p:pic>
      <p:sp>
        <p:nvSpPr>
          <p:cNvPr id="4" name="TextBox 3"/>
          <p:cNvSpPr txBox="1"/>
          <p:nvPr/>
        </p:nvSpPr>
        <p:spPr>
          <a:xfrm>
            <a:off x="2627784" y="5301208"/>
            <a:ext cx="4032448" cy="923330"/>
          </a:xfrm>
          <a:prstGeom prst="rect">
            <a:avLst/>
          </a:prstGeom>
          <a:noFill/>
        </p:spPr>
        <p:txBody>
          <a:bodyPr wrap="square" rtlCol="0">
            <a:spAutoFit/>
          </a:bodyPr>
          <a:lstStyle/>
          <a:p>
            <a:r>
              <a:rPr lang="ru-RU" dirty="0" smtClean="0">
                <a:latin typeface="+mn-lt"/>
              </a:rPr>
              <a:t>Планируемые мероприятия:</a:t>
            </a:r>
          </a:p>
          <a:p>
            <a:pPr>
              <a:buFontTx/>
              <a:buChar char="-"/>
            </a:pPr>
            <a:r>
              <a:rPr lang="ru-RU" dirty="0" smtClean="0">
                <a:latin typeface="+mn-lt"/>
              </a:rPr>
              <a:t> ремонт асфальтового покрытия;</a:t>
            </a:r>
          </a:p>
          <a:p>
            <a:pPr>
              <a:buFontTx/>
              <a:buChar char="-"/>
            </a:pPr>
            <a:r>
              <a:rPr lang="ru-RU" dirty="0" smtClean="0">
                <a:latin typeface="+mn-lt"/>
              </a:rPr>
              <a:t> благоустройство территории.</a:t>
            </a:r>
          </a:p>
        </p:txBody>
      </p:sp>
    </p:spTree>
  </p:cSld>
  <p:clrMapOvr>
    <a:masterClrMapping/>
  </p:clrMapOvr>
  <p:transition>
    <p:random/>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Объекты потребительского рынка по ул. Терновского</a:t>
            </a:r>
            <a:endParaRPr lang="ru-RU" dirty="0"/>
          </a:p>
        </p:txBody>
      </p:sp>
      <p:pic>
        <p:nvPicPr>
          <p:cNvPr id="4" name="Рисунок 3" descr="DSCN4399.JPG"/>
          <p:cNvPicPr>
            <a:picLocks noChangeAspect="1"/>
          </p:cNvPicPr>
          <p:nvPr/>
        </p:nvPicPr>
        <p:blipFill>
          <a:blip r:embed="rId2" cstate="print"/>
          <a:stretch>
            <a:fillRect/>
          </a:stretch>
        </p:blipFill>
        <p:spPr>
          <a:xfrm>
            <a:off x="5076057" y="1412776"/>
            <a:ext cx="3456384" cy="2592288"/>
          </a:xfrm>
          <a:prstGeom prst="rect">
            <a:avLst/>
          </a:prstGeom>
        </p:spPr>
      </p:pic>
      <p:pic>
        <p:nvPicPr>
          <p:cNvPr id="7" name="Рисунок 6" descr="DSCN44061.jpg"/>
          <p:cNvPicPr>
            <a:picLocks noChangeAspect="1"/>
          </p:cNvPicPr>
          <p:nvPr/>
        </p:nvPicPr>
        <p:blipFill>
          <a:blip r:embed="rId3" cstate="print"/>
          <a:stretch>
            <a:fillRect/>
          </a:stretch>
        </p:blipFill>
        <p:spPr>
          <a:xfrm>
            <a:off x="539552" y="3789040"/>
            <a:ext cx="4968552" cy="2919794"/>
          </a:xfrm>
          <a:prstGeom prst="rect">
            <a:avLst/>
          </a:prstGeom>
        </p:spPr>
      </p:pic>
      <p:pic>
        <p:nvPicPr>
          <p:cNvPr id="3" name="Рисунок 2" descr="DSCN4397.JPG"/>
          <p:cNvPicPr>
            <a:picLocks noChangeAspect="1"/>
          </p:cNvPicPr>
          <p:nvPr/>
        </p:nvPicPr>
        <p:blipFill>
          <a:blip r:embed="rId4" cstate="print"/>
          <a:stretch>
            <a:fillRect/>
          </a:stretch>
        </p:blipFill>
        <p:spPr>
          <a:xfrm>
            <a:off x="683568" y="1484784"/>
            <a:ext cx="3384376" cy="2538282"/>
          </a:xfrm>
          <a:prstGeom prst="rect">
            <a:avLst/>
          </a:prstGeom>
        </p:spPr>
      </p:pic>
      <p:sp>
        <p:nvSpPr>
          <p:cNvPr id="6" name="TextBox 5"/>
          <p:cNvSpPr txBox="1"/>
          <p:nvPr/>
        </p:nvSpPr>
        <p:spPr>
          <a:xfrm>
            <a:off x="5831632" y="4149080"/>
            <a:ext cx="3312368" cy="1200329"/>
          </a:xfrm>
          <a:prstGeom prst="rect">
            <a:avLst/>
          </a:prstGeom>
          <a:noFill/>
        </p:spPr>
        <p:txBody>
          <a:bodyPr wrap="square" rtlCol="0">
            <a:spAutoFit/>
          </a:bodyPr>
          <a:lstStyle/>
          <a:p>
            <a:r>
              <a:rPr lang="ru-RU" dirty="0" smtClean="0">
                <a:latin typeface="+mn-lt"/>
              </a:rPr>
              <a:t>Реализуемые мероприятия:</a:t>
            </a:r>
          </a:p>
          <a:p>
            <a:pPr>
              <a:buFontTx/>
              <a:buChar char="-"/>
            </a:pPr>
            <a:r>
              <a:rPr lang="ru-RU" dirty="0" smtClean="0">
                <a:latin typeface="+mn-lt"/>
              </a:rPr>
              <a:t> благоустройство территории;</a:t>
            </a:r>
          </a:p>
          <a:p>
            <a:pPr>
              <a:buFontTx/>
              <a:buChar char="-"/>
            </a:pPr>
            <a:r>
              <a:rPr lang="ru-RU" dirty="0" smtClean="0">
                <a:latin typeface="+mn-lt"/>
              </a:rPr>
              <a:t> выполнение разметки для стоянки автомобилей.</a:t>
            </a:r>
          </a:p>
        </p:txBody>
      </p:sp>
    </p:spTree>
  </p:cSld>
  <p:clrMapOvr>
    <a:masterClrMapping/>
  </p:clrMapOvr>
  <p:transition>
    <p:random/>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Работа с жителями частного сектора в Первомайском районе</a:t>
            </a:r>
            <a:endParaRPr lang="ru-RU" dirty="0"/>
          </a:p>
        </p:txBody>
      </p:sp>
      <p:sp>
        <p:nvSpPr>
          <p:cNvPr id="83969" name="Rectangle 1"/>
          <p:cNvSpPr>
            <a:spLocks noChangeArrowheads="1"/>
          </p:cNvSpPr>
          <p:nvPr/>
        </p:nvSpPr>
        <p:spPr bwMode="auto">
          <a:xfrm>
            <a:off x="323528" y="1672347"/>
            <a:ext cx="4898286" cy="470898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449263" eaLnBrk="0" hangingPunct="0"/>
            <a:r>
              <a:rPr kumimoji="0" lang="ru-RU" sz="1200" b="0" i="0" u="none" strike="noStrike" cap="none" normalizeH="0" baseline="0" dirty="0" smtClean="0">
                <a:ln>
                  <a:noFill/>
                </a:ln>
                <a:solidFill>
                  <a:schemeClr val="tx1"/>
                </a:solidFill>
                <a:effectLst/>
                <a:latin typeface="+mn-lt"/>
                <a:ea typeface="Times New Roman" pitchFamily="18" charset="0"/>
                <a:cs typeface="Times New Roman" pitchFamily="18" charset="0"/>
              </a:rPr>
              <a:t>На территории Первомайского района </a:t>
            </a:r>
            <a:r>
              <a:rPr lang="ru-RU" sz="1200" dirty="0" smtClean="0">
                <a:latin typeface="+mn-lt"/>
                <a:ea typeface="Times New Roman" pitchFamily="18" charset="0"/>
                <a:cs typeface="Times New Roman" pitchFamily="18" charset="0"/>
              </a:rPr>
              <a:t>на 259 улицах частной застройки расположено более 7000 жилых домов. </a:t>
            </a:r>
          </a:p>
          <a:p>
            <a:pPr indent="449263" eaLnBrk="0" hangingPunct="0"/>
            <a:r>
              <a:rPr lang="ru-RU" sz="1200" dirty="0" smtClean="0">
                <a:latin typeface="+mn-lt"/>
                <a:cs typeface="Times New Roman" pitchFamily="18" charset="0"/>
              </a:rPr>
              <a:t>Всего на магистральных улицах района </a:t>
            </a:r>
            <a:r>
              <a:rPr lang="en-US" sz="1200" dirty="0" smtClean="0">
                <a:latin typeface="+mn-lt"/>
                <a:cs typeface="Times New Roman" pitchFamily="18" charset="0"/>
              </a:rPr>
              <a:t>253 </a:t>
            </a:r>
            <a:r>
              <a:rPr lang="ru-RU" sz="1200" dirty="0" smtClean="0">
                <a:latin typeface="+mn-lt"/>
                <a:cs typeface="Times New Roman" pitchFamily="18" charset="0"/>
              </a:rPr>
              <a:t>домовладения частного сектора, из них требуют ремонта 158 домовладения.</a:t>
            </a:r>
            <a:endParaRPr lang="ru-RU" sz="1200" dirty="0" smtClean="0">
              <a:latin typeface="+mn-lt"/>
            </a:endParaRPr>
          </a:p>
          <a:p>
            <a:pPr indent="449263" eaLnBrk="0" hangingPunct="0"/>
            <a:r>
              <a:rPr lang="ru-RU" sz="1200" dirty="0" smtClean="0">
                <a:latin typeface="+mn-lt"/>
                <a:cs typeface="Times New Roman" pitchFamily="18" charset="0"/>
              </a:rPr>
              <a:t>В соответствии с Федеральным законом от 06.10.2003 № 131-ФЗ  «Об общих принципах организации местного самоуправления в Российской Федерации», администрация района активно  привлекает граждан к работе по подготовке празднования 350-летия  города.</a:t>
            </a:r>
          </a:p>
          <a:p>
            <a:pPr indent="449263" eaLnBrk="0" hangingPunct="0"/>
            <a:r>
              <a:rPr lang="ru-RU" sz="1200" dirty="0" smtClean="0">
                <a:latin typeface="+mn-lt"/>
                <a:cs typeface="Times New Roman" pitchFamily="18" charset="0"/>
              </a:rPr>
              <a:t>В Первомайском районе созданы и работают территориальные органы самоуправления в форме уличных комитетов, которых насчитывается 41,  ТОС - 4 , ЖСК - 1.</a:t>
            </a:r>
          </a:p>
          <a:p>
            <a:pPr indent="449263" eaLnBrk="0" hangingPunct="0"/>
            <a:r>
              <a:rPr lang="ru-RU" sz="1200" dirty="0" smtClean="0">
                <a:latin typeface="+mn-lt"/>
                <a:cs typeface="Times New Roman" pitchFamily="18" charset="0"/>
              </a:rPr>
              <a:t>Составлен план мероприятий по благоустройству частных домовладений, расположенных на магистральных улицах.</a:t>
            </a:r>
          </a:p>
          <a:p>
            <a:pPr indent="449263" eaLnBrk="0" hangingPunct="0"/>
            <a:r>
              <a:rPr lang="ru-RU" sz="1200" dirty="0" smtClean="0">
                <a:latin typeface="+mn-lt"/>
                <a:cs typeface="Times New Roman" pitchFamily="18" charset="0"/>
              </a:rPr>
              <a:t>Проводятся семинары с председателями уличных комитетов, организуются сходы, на которых решаются вопросы предстоящего праздника.</a:t>
            </a:r>
          </a:p>
          <a:p>
            <a:pPr indent="449263" eaLnBrk="0" hangingPunct="0"/>
            <a:r>
              <a:rPr lang="ru-RU" sz="1200" dirty="0" smtClean="0">
                <a:latin typeface="+mn-lt"/>
                <a:cs typeface="Times New Roman" pitchFamily="18" charset="0"/>
              </a:rPr>
              <a:t>Среди населения постоянно ведется разъяснительная работа: проводятся рейды по улицам частного сектора с выдачей обращения Главы администрации района, при необходимости выдаются уведомления по ремонту домовладений благоустройству территорий.</a:t>
            </a:r>
          </a:p>
          <a:p>
            <a:pPr indent="449263" eaLnBrk="0" hangingPunct="0"/>
            <a:r>
              <a:rPr lang="ru-RU" sz="1200" dirty="0" smtClean="0">
                <a:latin typeface="+mn-lt"/>
                <a:cs typeface="Times New Roman" pitchFamily="18" charset="0"/>
              </a:rPr>
              <a:t>Население с пониманием относится к подготовке  юбилея города и проводят благоустроительные работы своих домовладений.</a:t>
            </a:r>
          </a:p>
          <a:p>
            <a:pPr indent="449263" eaLnBrk="0" hangingPunct="0"/>
            <a:r>
              <a:rPr lang="ru-RU" sz="1200" dirty="0" smtClean="0">
                <a:latin typeface="+mn-lt"/>
                <a:cs typeface="Times New Roman" pitchFamily="18" charset="0"/>
              </a:rPr>
              <a:t>Но есть категория граждан, которая не в состоянии обеспечить  надлежащий уход за своими домовладениями. Им необходимо оказать всестороннюю помощь.</a:t>
            </a:r>
          </a:p>
        </p:txBody>
      </p:sp>
      <p:pic>
        <p:nvPicPr>
          <p:cNvPr id="4" name="Рисунок 3" descr="2012-06-02 17-36-01_0031.jpg"/>
          <p:cNvPicPr>
            <a:picLocks noChangeAspect="1"/>
          </p:cNvPicPr>
          <p:nvPr/>
        </p:nvPicPr>
        <p:blipFill>
          <a:blip r:embed="rId2" cstate="print"/>
          <a:stretch>
            <a:fillRect/>
          </a:stretch>
        </p:blipFill>
        <p:spPr>
          <a:xfrm>
            <a:off x="5154969" y="1484784"/>
            <a:ext cx="3659584" cy="5040560"/>
          </a:xfrm>
          <a:prstGeom prst="rect">
            <a:avLst/>
          </a:prstGeom>
        </p:spPr>
      </p:pic>
    </p:spTree>
  </p:cSld>
  <p:clrMapOvr>
    <a:masterClrMapping/>
  </p:clrMapOvr>
  <p:transition>
    <p:random/>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a:spLocks noGrp="1"/>
          </p:cNvSpPr>
          <p:nvPr>
            <p:ph type="title"/>
          </p:nvPr>
        </p:nvSpPr>
        <p:spPr>
          <a:xfrm>
            <a:off x="457200" y="274638"/>
            <a:ext cx="8229600" cy="1143000"/>
          </a:xfrm>
        </p:spPr>
        <p:txBody>
          <a:bodyPr>
            <a:noAutofit/>
          </a:bodyPr>
          <a:lstStyle/>
          <a:p>
            <a:r>
              <a:rPr lang="ru-RU" sz="2800" dirty="0" smtClean="0"/>
              <a:t>План мероприятий по благоустройству частных домовладений к 350-летию со дня основания города Пензы</a:t>
            </a:r>
            <a:endParaRPr lang="ru-RU" sz="2800" dirty="0"/>
          </a:p>
        </p:txBody>
      </p:sp>
      <p:pic>
        <p:nvPicPr>
          <p:cNvPr id="1028" name="Picture 4"/>
          <p:cNvPicPr>
            <a:picLocks noChangeAspect="1" noChangeArrowheads="1"/>
          </p:cNvPicPr>
          <p:nvPr/>
        </p:nvPicPr>
        <p:blipFill>
          <a:blip r:embed="rId2" cstate="print"/>
          <a:srcRect/>
          <a:stretch>
            <a:fillRect/>
          </a:stretch>
        </p:blipFill>
        <p:spPr bwMode="auto">
          <a:xfrm>
            <a:off x="179512" y="1844824"/>
            <a:ext cx="4359901" cy="4320480"/>
          </a:xfrm>
          <a:prstGeom prst="rect">
            <a:avLst/>
          </a:prstGeom>
          <a:noFill/>
          <a:ln w="9525">
            <a:noFill/>
            <a:miter lim="800000"/>
            <a:headEnd/>
            <a:tailEnd/>
          </a:ln>
        </p:spPr>
      </p:pic>
      <p:pic>
        <p:nvPicPr>
          <p:cNvPr id="7" name="Picture 2"/>
          <p:cNvPicPr>
            <a:picLocks noChangeAspect="1" noChangeArrowheads="1"/>
          </p:cNvPicPr>
          <p:nvPr/>
        </p:nvPicPr>
        <p:blipFill>
          <a:blip r:embed="rId3" cstate="print"/>
          <a:srcRect/>
          <a:stretch>
            <a:fillRect/>
          </a:stretch>
        </p:blipFill>
        <p:spPr bwMode="auto">
          <a:xfrm>
            <a:off x="5004048" y="1772816"/>
            <a:ext cx="3646378" cy="439943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srcRect/>
          <a:stretch>
            <a:fillRect/>
          </a:stretch>
        </p:blipFill>
        <p:spPr bwMode="auto">
          <a:xfrm>
            <a:off x="179513" y="692696"/>
            <a:ext cx="4255324" cy="5112568"/>
          </a:xfrm>
          <a:prstGeom prst="rect">
            <a:avLst/>
          </a:prstGeom>
          <a:noFill/>
          <a:ln w="9525">
            <a:noFill/>
            <a:miter lim="800000"/>
            <a:headEnd/>
            <a:tailEnd/>
          </a:ln>
        </p:spPr>
      </p:pic>
      <p:pic>
        <p:nvPicPr>
          <p:cNvPr id="2052" name="Picture 4"/>
          <p:cNvPicPr>
            <a:picLocks noChangeAspect="1" noChangeArrowheads="1"/>
          </p:cNvPicPr>
          <p:nvPr/>
        </p:nvPicPr>
        <p:blipFill>
          <a:blip r:embed="rId3" cstate="print"/>
          <a:srcRect/>
          <a:stretch>
            <a:fillRect/>
          </a:stretch>
        </p:blipFill>
        <p:spPr bwMode="auto">
          <a:xfrm>
            <a:off x="4644007" y="692696"/>
            <a:ext cx="4231353" cy="51125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404664"/>
            <a:ext cx="8229600" cy="1143000"/>
          </a:xfrm>
        </p:spPr>
        <p:txBody>
          <a:bodyPr>
            <a:noAutofit/>
          </a:bodyPr>
          <a:lstStyle/>
          <a:p>
            <a:r>
              <a:rPr lang="ru-RU" sz="2400" dirty="0" smtClean="0"/>
              <a:t>ПЛАН</a:t>
            </a:r>
            <a:br>
              <a:rPr lang="ru-RU" sz="2400" dirty="0" smtClean="0"/>
            </a:br>
            <a:r>
              <a:rPr lang="ru-RU" sz="2400" dirty="0" smtClean="0"/>
              <a:t>мероприятий по подготовке промышленных предприятий Первомайского района </a:t>
            </a:r>
            <a:br>
              <a:rPr lang="ru-RU" sz="2400" dirty="0" smtClean="0"/>
            </a:br>
            <a:r>
              <a:rPr lang="ru-RU" sz="2400" dirty="0" smtClean="0"/>
              <a:t>к 350-летию основания города Пензы.</a:t>
            </a:r>
            <a:br>
              <a:rPr lang="ru-RU" sz="2400" dirty="0" smtClean="0"/>
            </a:br>
            <a:endParaRPr lang="ru-RU" sz="2400" dirty="0"/>
          </a:p>
        </p:txBody>
      </p:sp>
      <p:pic>
        <p:nvPicPr>
          <p:cNvPr id="1026" name="Picture 2"/>
          <p:cNvPicPr>
            <a:picLocks noChangeAspect="1" noChangeArrowheads="1"/>
          </p:cNvPicPr>
          <p:nvPr/>
        </p:nvPicPr>
        <p:blipFill>
          <a:blip r:embed="rId2" cstate="print"/>
          <a:srcRect/>
          <a:stretch>
            <a:fillRect/>
          </a:stretch>
        </p:blipFill>
        <p:spPr bwMode="auto">
          <a:xfrm>
            <a:off x="179512" y="1556792"/>
            <a:ext cx="8652842" cy="510840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179512" y="764704"/>
            <a:ext cx="4265492" cy="5184576"/>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4572000" y="764704"/>
            <a:ext cx="4248472" cy="52065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46387" y="620688"/>
            <a:ext cx="4453605" cy="5544616"/>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srcRect/>
          <a:stretch>
            <a:fillRect/>
          </a:stretch>
        </p:blipFill>
        <p:spPr bwMode="auto">
          <a:xfrm>
            <a:off x="4572000" y="620688"/>
            <a:ext cx="4379418" cy="24482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7544" y="1412776"/>
            <a:ext cx="8280920" cy="5262979"/>
          </a:xfrm>
          <a:prstGeom prst="rect">
            <a:avLst/>
          </a:prstGeom>
          <a:noFill/>
        </p:spPr>
        <p:txBody>
          <a:bodyPr wrap="square" rtlCol="0">
            <a:spAutoFit/>
          </a:bodyPr>
          <a:lstStyle/>
          <a:p>
            <a:r>
              <a:rPr lang="ru-RU" sz="2400" dirty="0" smtClean="0">
                <a:latin typeface="+mn-lt"/>
              </a:rPr>
              <a:t>Жителями в частном секторе покрашено:</a:t>
            </a:r>
          </a:p>
          <a:p>
            <a:r>
              <a:rPr lang="ru-RU" sz="2400" dirty="0" smtClean="0">
                <a:latin typeface="+mn-lt"/>
              </a:rPr>
              <a:t>- 1180 фасадов домов;</a:t>
            </a:r>
          </a:p>
          <a:p>
            <a:r>
              <a:rPr lang="ru-RU" sz="2400" dirty="0" smtClean="0">
                <a:latin typeface="+mn-lt"/>
              </a:rPr>
              <a:t>- 822 крыши;</a:t>
            </a:r>
          </a:p>
          <a:p>
            <a:r>
              <a:rPr lang="ru-RU" sz="2400" dirty="0" smtClean="0">
                <a:latin typeface="+mn-lt"/>
              </a:rPr>
              <a:t>- 110 гаражей.</a:t>
            </a:r>
          </a:p>
          <a:p>
            <a:r>
              <a:rPr lang="ru-RU" sz="2400" dirty="0" smtClean="0">
                <a:latin typeface="+mn-lt"/>
              </a:rPr>
              <a:t>Вновь установлено 3620 п.м. современных ограждений:</a:t>
            </a:r>
          </a:p>
          <a:p>
            <a:r>
              <a:rPr lang="ru-RU" sz="2400" dirty="0" smtClean="0">
                <a:latin typeface="+mn-lt"/>
              </a:rPr>
              <a:t>- из </a:t>
            </a:r>
            <a:r>
              <a:rPr lang="ru-RU" sz="2400" dirty="0" err="1" smtClean="0">
                <a:latin typeface="+mn-lt"/>
              </a:rPr>
              <a:t>металлопрофиля</a:t>
            </a:r>
            <a:r>
              <a:rPr lang="ru-RU" sz="2400" dirty="0" smtClean="0">
                <a:latin typeface="+mn-lt"/>
              </a:rPr>
              <a:t> – 1900 п.м.;</a:t>
            </a:r>
          </a:p>
          <a:p>
            <a:r>
              <a:rPr lang="ru-RU" sz="2400" dirty="0" smtClean="0">
                <a:latin typeface="+mn-lt"/>
              </a:rPr>
              <a:t>- из облицовочного кирпича и камня – 560 п.м.;</a:t>
            </a:r>
          </a:p>
          <a:p>
            <a:r>
              <a:rPr lang="ru-RU" sz="2400" dirty="0" smtClean="0">
                <a:latin typeface="+mn-lt"/>
              </a:rPr>
              <a:t>- железобетонных заборов – 630 п.м.;</a:t>
            </a:r>
          </a:p>
          <a:p>
            <a:r>
              <a:rPr lang="ru-RU" sz="2400" dirty="0" smtClean="0">
                <a:latin typeface="+mn-lt"/>
              </a:rPr>
              <a:t>- деревянных – 350 п.м.;</a:t>
            </a:r>
          </a:p>
          <a:p>
            <a:r>
              <a:rPr lang="ru-RU" sz="2400" dirty="0" smtClean="0">
                <a:latin typeface="+mn-lt"/>
              </a:rPr>
              <a:t>- каменных – 180 п.м.</a:t>
            </a:r>
          </a:p>
          <a:p>
            <a:r>
              <a:rPr lang="ru-RU" sz="2400" dirty="0" smtClean="0">
                <a:latin typeface="+mn-lt"/>
              </a:rPr>
              <a:t>В частном секторе установлено свыше 200 аншлагов с названиями улиц и около 1000 номерных знаков жилых домов.</a:t>
            </a:r>
          </a:p>
          <a:p>
            <a:endParaRPr lang="ru-RU" sz="2400" dirty="0">
              <a:latin typeface="+mn-lt"/>
            </a:endParaRPr>
          </a:p>
        </p:txBody>
      </p:sp>
      <p:sp>
        <p:nvSpPr>
          <p:cNvPr id="4" name="Заголовок 1"/>
          <p:cNvSpPr>
            <a:spLocks noGrp="1"/>
          </p:cNvSpPr>
          <p:nvPr>
            <p:ph type="title"/>
          </p:nvPr>
        </p:nvSpPr>
        <p:spPr>
          <a:xfrm>
            <a:off x="457200" y="274638"/>
            <a:ext cx="8229600" cy="1143000"/>
          </a:xfrm>
        </p:spPr>
        <p:txBody>
          <a:bodyPr>
            <a:normAutofit fontScale="90000"/>
          </a:bodyPr>
          <a:lstStyle/>
          <a:p>
            <a:r>
              <a:rPr lang="ru-RU" dirty="0" smtClean="0"/>
              <a:t>Благоустройство частного сектора</a:t>
            </a:r>
            <a:endParaRPr lang="ru-RU"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3284984"/>
            <a:ext cx="3923928" cy="504056"/>
          </a:xfrm>
        </p:spPr>
        <p:txBody>
          <a:bodyPr>
            <a:noAutofit/>
          </a:bodyPr>
          <a:lstStyle/>
          <a:p>
            <a:r>
              <a:rPr lang="ru-RU" sz="2400" dirty="0" smtClean="0"/>
              <a:t>ул. Терновского, 53</a:t>
            </a:r>
            <a:endParaRPr lang="ru-RU" sz="1400" dirty="0"/>
          </a:p>
        </p:txBody>
      </p:sp>
      <p:pic>
        <p:nvPicPr>
          <p:cNvPr id="1026" name="Picture 2" descr="F:\DCIM\112___06\IMG_0674.JPG"/>
          <p:cNvPicPr>
            <a:picLocks noChangeAspect="1" noChangeArrowheads="1"/>
          </p:cNvPicPr>
          <p:nvPr/>
        </p:nvPicPr>
        <p:blipFill>
          <a:blip r:embed="rId2" cstate="print"/>
          <a:srcRect/>
          <a:stretch>
            <a:fillRect/>
          </a:stretch>
        </p:blipFill>
        <p:spPr bwMode="auto">
          <a:xfrm>
            <a:off x="179512" y="548680"/>
            <a:ext cx="3744555" cy="2808312"/>
          </a:xfrm>
          <a:prstGeom prst="rect">
            <a:avLst/>
          </a:prstGeom>
          <a:noFill/>
        </p:spPr>
      </p:pic>
      <p:pic>
        <p:nvPicPr>
          <p:cNvPr id="4" name="Picture 2" descr="F:\DCIM\112___06\IMG_0676.JPG"/>
          <p:cNvPicPr>
            <a:picLocks noChangeAspect="1" noChangeArrowheads="1"/>
          </p:cNvPicPr>
          <p:nvPr/>
        </p:nvPicPr>
        <p:blipFill>
          <a:blip r:embed="rId3" cstate="print"/>
          <a:srcRect/>
          <a:stretch>
            <a:fillRect/>
          </a:stretch>
        </p:blipFill>
        <p:spPr bwMode="auto">
          <a:xfrm>
            <a:off x="4860032" y="548680"/>
            <a:ext cx="3672408" cy="2754204"/>
          </a:xfrm>
          <a:prstGeom prst="rect">
            <a:avLst/>
          </a:prstGeom>
          <a:noFill/>
        </p:spPr>
      </p:pic>
      <p:sp>
        <p:nvSpPr>
          <p:cNvPr id="5" name="Заголовок 1"/>
          <p:cNvSpPr txBox="1">
            <a:spLocks/>
          </p:cNvSpPr>
          <p:nvPr/>
        </p:nvSpPr>
        <p:spPr>
          <a:xfrm>
            <a:off x="4716016" y="3212976"/>
            <a:ext cx="4104456" cy="576064"/>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4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ул. Терновского, 225</a:t>
            </a:r>
            <a:endParaRPr kumimoji="0" lang="ru-RU" sz="16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pic>
        <p:nvPicPr>
          <p:cNvPr id="6" name="Picture 2" descr="F:\DCIM\111___05\IMG_0606.JPG"/>
          <p:cNvPicPr>
            <a:picLocks noChangeAspect="1" noChangeArrowheads="1"/>
          </p:cNvPicPr>
          <p:nvPr/>
        </p:nvPicPr>
        <p:blipFill>
          <a:blip r:embed="rId4" cstate="print"/>
          <a:srcRect/>
          <a:stretch>
            <a:fillRect/>
          </a:stretch>
        </p:blipFill>
        <p:spPr bwMode="auto">
          <a:xfrm>
            <a:off x="2627784" y="3789040"/>
            <a:ext cx="3528392" cy="2646196"/>
          </a:xfrm>
          <a:prstGeom prst="rect">
            <a:avLst/>
          </a:prstGeom>
          <a:noFill/>
        </p:spPr>
      </p:pic>
      <p:sp>
        <p:nvSpPr>
          <p:cNvPr id="7" name="Заголовок 1"/>
          <p:cNvSpPr txBox="1">
            <a:spLocks/>
          </p:cNvSpPr>
          <p:nvPr/>
        </p:nvSpPr>
        <p:spPr>
          <a:xfrm>
            <a:off x="1907704" y="6398568"/>
            <a:ext cx="5040560" cy="459432"/>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4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ул. </a:t>
            </a:r>
            <a:r>
              <a:rPr kumimoji="0" lang="ru-RU" sz="2400" b="1" i="0" u="none" strike="noStrike" kern="1200" cap="none" spc="0" normalizeH="0" baseline="0" noProof="0" dirty="0" err="1"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Кривозерье</a:t>
            </a:r>
            <a:r>
              <a:rPr kumimoji="0" lang="ru-RU" sz="24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 15 </a:t>
            </a:r>
            <a:endParaRPr kumimoji="0" lang="ru-RU" sz="16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sp>
        <p:nvSpPr>
          <p:cNvPr id="10" name="Заголовок 1"/>
          <p:cNvSpPr txBox="1">
            <a:spLocks/>
          </p:cNvSpPr>
          <p:nvPr/>
        </p:nvSpPr>
        <p:spPr>
          <a:xfrm>
            <a:off x="539552" y="0"/>
            <a:ext cx="7768480" cy="504056"/>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4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Проведен ремонт домовладений</a:t>
            </a:r>
            <a:endParaRPr kumimoji="0" lang="ru-RU" sz="14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251521" y="260649"/>
            <a:ext cx="3888432" cy="2915636"/>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4644008" y="188640"/>
            <a:ext cx="4145472" cy="3096344"/>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251520" y="3573016"/>
            <a:ext cx="3894747" cy="2924944"/>
          </a:xfrm>
          <a:prstGeom prst="rect">
            <a:avLst/>
          </a:prstGeom>
          <a:noFill/>
          <a:ln w="9525">
            <a:noFill/>
            <a:miter lim="800000"/>
            <a:headEnd/>
            <a:tailEnd/>
          </a:ln>
        </p:spPr>
      </p:pic>
      <p:pic>
        <p:nvPicPr>
          <p:cNvPr id="1029" name="Picture 5"/>
          <p:cNvPicPr>
            <a:picLocks noChangeAspect="1" noChangeArrowheads="1"/>
          </p:cNvPicPr>
          <p:nvPr/>
        </p:nvPicPr>
        <p:blipFill>
          <a:blip r:embed="rId5" cstate="print"/>
          <a:srcRect/>
          <a:stretch>
            <a:fillRect/>
          </a:stretch>
        </p:blipFill>
        <p:spPr bwMode="auto">
          <a:xfrm>
            <a:off x="4572000" y="3429000"/>
            <a:ext cx="4248472" cy="3203961"/>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Благоустройство территории частных домовладений</a:t>
            </a:r>
            <a:endParaRPr lang="ru-RU" dirty="0"/>
          </a:p>
        </p:txBody>
      </p:sp>
      <p:pic>
        <p:nvPicPr>
          <p:cNvPr id="5" name="Рисунок 4" descr="IMG_1231.jpg"/>
          <p:cNvPicPr>
            <a:picLocks noChangeAspect="1"/>
          </p:cNvPicPr>
          <p:nvPr/>
        </p:nvPicPr>
        <p:blipFill>
          <a:blip r:embed="rId2" cstate="print"/>
          <a:stretch>
            <a:fillRect/>
          </a:stretch>
        </p:blipFill>
        <p:spPr>
          <a:xfrm>
            <a:off x="1619672" y="1412776"/>
            <a:ext cx="5904656" cy="4428492"/>
          </a:xfrm>
          <a:prstGeom prst="rect">
            <a:avLst/>
          </a:prstGeom>
        </p:spPr>
      </p:pic>
      <p:sp>
        <p:nvSpPr>
          <p:cNvPr id="6" name="TextBox 5"/>
          <p:cNvSpPr txBox="1"/>
          <p:nvPr/>
        </p:nvSpPr>
        <p:spPr>
          <a:xfrm>
            <a:off x="2987824" y="6093296"/>
            <a:ext cx="3028201" cy="523220"/>
          </a:xfrm>
          <a:prstGeom prst="rect">
            <a:avLst/>
          </a:prstGeom>
          <a:noFill/>
        </p:spPr>
        <p:txBody>
          <a:bodyPr wrap="none" rtlCol="0">
            <a:spAutoFit/>
          </a:bodyPr>
          <a:lstStyle/>
          <a:p>
            <a:r>
              <a:rPr lang="ru-RU" sz="2800" dirty="0" smtClean="0">
                <a:latin typeface="+mn-lt"/>
              </a:rPr>
              <a:t>Ул. Краснодарская</a:t>
            </a:r>
            <a:endParaRPr lang="ru-RU" sz="2800" dirty="0">
              <a:latin typeface="+mn-lt"/>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60" name="Picture 4"/>
          <p:cNvPicPr>
            <a:picLocks noChangeAspect="1" noChangeArrowheads="1"/>
          </p:cNvPicPr>
          <p:nvPr/>
        </p:nvPicPr>
        <p:blipFill>
          <a:blip r:embed="rId2" cstate="print"/>
          <a:srcRect/>
          <a:stretch>
            <a:fillRect/>
          </a:stretch>
        </p:blipFill>
        <p:spPr bwMode="auto">
          <a:xfrm>
            <a:off x="3779912" y="3140968"/>
            <a:ext cx="4898901" cy="3181350"/>
          </a:xfrm>
          <a:prstGeom prst="rect">
            <a:avLst/>
          </a:prstGeom>
          <a:noFill/>
          <a:ln w="9525">
            <a:noFill/>
            <a:miter lim="800000"/>
            <a:headEnd/>
            <a:tailEnd/>
          </a:ln>
        </p:spPr>
      </p:pic>
      <p:sp>
        <p:nvSpPr>
          <p:cNvPr id="6" name="TextBox 5"/>
          <p:cNvSpPr txBox="1"/>
          <p:nvPr/>
        </p:nvSpPr>
        <p:spPr>
          <a:xfrm>
            <a:off x="5148064" y="6381328"/>
            <a:ext cx="2050177" cy="369332"/>
          </a:xfrm>
          <a:prstGeom prst="rect">
            <a:avLst/>
          </a:prstGeom>
          <a:noFill/>
        </p:spPr>
        <p:txBody>
          <a:bodyPr wrap="none" rtlCol="0">
            <a:spAutoFit/>
          </a:bodyPr>
          <a:lstStyle/>
          <a:p>
            <a:r>
              <a:rPr lang="ru-RU" dirty="0" smtClean="0">
                <a:latin typeface="+mn-lt"/>
              </a:rPr>
              <a:t>Ул. </a:t>
            </a:r>
            <a:r>
              <a:rPr lang="ru-RU" dirty="0" err="1" smtClean="0">
                <a:latin typeface="+mn-lt"/>
              </a:rPr>
              <a:t>Заовражная</a:t>
            </a:r>
            <a:r>
              <a:rPr lang="ru-RU" dirty="0" smtClean="0">
                <a:latin typeface="+mn-lt"/>
              </a:rPr>
              <a:t>, 38</a:t>
            </a:r>
            <a:endParaRPr lang="ru-RU" dirty="0">
              <a:latin typeface="+mn-lt"/>
            </a:endParaRPr>
          </a:p>
        </p:txBody>
      </p:sp>
      <p:sp>
        <p:nvSpPr>
          <p:cNvPr id="7" name="TextBox 6"/>
          <p:cNvSpPr txBox="1"/>
          <p:nvPr/>
        </p:nvSpPr>
        <p:spPr>
          <a:xfrm>
            <a:off x="1475656" y="3645024"/>
            <a:ext cx="2234138" cy="369332"/>
          </a:xfrm>
          <a:prstGeom prst="rect">
            <a:avLst/>
          </a:prstGeom>
          <a:noFill/>
        </p:spPr>
        <p:txBody>
          <a:bodyPr wrap="none" rtlCol="0">
            <a:spAutoFit/>
          </a:bodyPr>
          <a:lstStyle/>
          <a:p>
            <a:r>
              <a:rPr lang="ru-RU" dirty="0" smtClean="0">
                <a:latin typeface="+mn-lt"/>
              </a:rPr>
              <a:t>Ул. Терновского, 151</a:t>
            </a:r>
            <a:endParaRPr lang="ru-RU" dirty="0">
              <a:latin typeface="+mn-lt"/>
            </a:endParaRPr>
          </a:p>
        </p:txBody>
      </p:sp>
      <p:pic>
        <p:nvPicPr>
          <p:cNvPr id="121861" name="Picture 5"/>
          <p:cNvPicPr>
            <a:picLocks noChangeAspect="1" noChangeArrowheads="1"/>
          </p:cNvPicPr>
          <p:nvPr/>
        </p:nvPicPr>
        <p:blipFill>
          <a:blip r:embed="rId3" cstate="print"/>
          <a:srcRect/>
          <a:stretch>
            <a:fillRect/>
          </a:stretch>
        </p:blipFill>
        <p:spPr bwMode="auto">
          <a:xfrm>
            <a:off x="539552" y="548680"/>
            <a:ext cx="4276725" cy="2962275"/>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IMG_0632.JPG"/>
          <p:cNvPicPr>
            <a:picLocks noChangeAspect="1"/>
          </p:cNvPicPr>
          <p:nvPr/>
        </p:nvPicPr>
        <p:blipFill>
          <a:blip r:embed="rId2" cstate="print"/>
          <a:stretch>
            <a:fillRect/>
          </a:stretch>
        </p:blipFill>
        <p:spPr>
          <a:xfrm>
            <a:off x="323528" y="404664"/>
            <a:ext cx="4668011" cy="3501008"/>
          </a:xfrm>
          <a:prstGeom prst="rect">
            <a:avLst/>
          </a:prstGeom>
        </p:spPr>
      </p:pic>
      <p:sp>
        <p:nvSpPr>
          <p:cNvPr id="4" name="TextBox 3"/>
          <p:cNvSpPr txBox="1"/>
          <p:nvPr/>
        </p:nvSpPr>
        <p:spPr>
          <a:xfrm>
            <a:off x="971600" y="4149080"/>
            <a:ext cx="3304431" cy="523220"/>
          </a:xfrm>
          <a:prstGeom prst="rect">
            <a:avLst/>
          </a:prstGeom>
          <a:noFill/>
        </p:spPr>
        <p:txBody>
          <a:bodyPr wrap="none" rtlCol="0">
            <a:spAutoFit/>
          </a:bodyPr>
          <a:lstStyle/>
          <a:p>
            <a:r>
              <a:rPr lang="ru-RU" sz="2800" dirty="0" smtClean="0">
                <a:latin typeface="+mn-lt"/>
              </a:rPr>
              <a:t>Ул. </a:t>
            </a:r>
            <a:r>
              <a:rPr lang="ru-RU" sz="2800" dirty="0" err="1" smtClean="0">
                <a:latin typeface="+mn-lt"/>
              </a:rPr>
              <a:t>Кривозерье</a:t>
            </a:r>
            <a:r>
              <a:rPr lang="ru-RU" sz="2800" dirty="0" smtClean="0">
                <a:latin typeface="+mn-lt"/>
              </a:rPr>
              <a:t>, 23а </a:t>
            </a:r>
            <a:endParaRPr lang="ru-RU" sz="2800" dirty="0">
              <a:latin typeface="+mn-lt"/>
            </a:endParaRPr>
          </a:p>
        </p:txBody>
      </p:sp>
      <p:pic>
        <p:nvPicPr>
          <p:cNvPr id="5" name="Рисунок 4" descr="IMG_0629.JPG"/>
          <p:cNvPicPr>
            <a:picLocks noChangeAspect="1"/>
          </p:cNvPicPr>
          <p:nvPr/>
        </p:nvPicPr>
        <p:blipFill>
          <a:blip r:embed="rId3" cstate="print"/>
          <a:stretch>
            <a:fillRect/>
          </a:stretch>
        </p:blipFill>
        <p:spPr>
          <a:xfrm>
            <a:off x="4499992" y="2780928"/>
            <a:ext cx="4320480" cy="3240360"/>
          </a:xfrm>
          <a:prstGeom prst="rect">
            <a:avLst/>
          </a:prstGeom>
        </p:spPr>
      </p:pic>
      <p:sp>
        <p:nvSpPr>
          <p:cNvPr id="6" name="TextBox 5"/>
          <p:cNvSpPr txBox="1"/>
          <p:nvPr/>
        </p:nvSpPr>
        <p:spPr>
          <a:xfrm>
            <a:off x="5148064" y="6165304"/>
            <a:ext cx="2607124" cy="523220"/>
          </a:xfrm>
          <a:prstGeom prst="rect">
            <a:avLst/>
          </a:prstGeom>
          <a:noFill/>
        </p:spPr>
        <p:txBody>
          <a:bodyPr wrap="none" rtlCol="0">
            <a:spAutoFit/>
          </a:bodyPr>
          <a:lstStyle/>
          <a:p>
            <a:r>
              <a:rPr lang="ru-RU" sz="2800" dirty="0" smtClean="0">
                <a:latin typeface="+mn-lt"/>
              </a:rPr>
              <a:t>Ул. </a:t>
            </a:r>
            <a:r>
              <a:rPr lang="ru-RU" sz="2800" dirty="0" err="1" smtClean="0">
                <a:latin typeface="+mn-lt"/>
              </a:rPr>
              <a:t>Кривозерье</a:t>
            </a:r>
            <a:r>
              <a:rPr lang="ru-RU" sz="2800" dirty="0" smtClean="0">
                <a:latin typeface="+mn-lt"/>
              </a:rPr>
              <a:t> </a:t>
            </a:r>
            <a:endParaRPr lang="ru-RU" sz="2800" dirty="0">
              <a:latin typeface="+mn-lt"/>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IMG_1225.jpg"/>
          <p:cNvPicPr>
            <a:picLocks noChangeAspect="1"/>
          </p:cNvPicPr>
          <p:nvPr/>
        </p:nvPicPr>
        <p:blipFill>
          <a:blip r:embed="rId2" cstate="print"/>
          <a:stretch>
            <a:fillRect/>
          </a:stretch>
        </p:blipFill>
        <p:spPr>
          <a:xfrm>
            <a:off x="323528" y="332656"/>
            <a:ext cx="4128459" cy="3096344"/>
          </a:xfrm>
          <a:prstGeom prst="rect">
            <a:avLst/>
          </a:prstGeom>
        </p:spPr>
      </p:pic>
      <p:pic>
        <p:nvPicPr>
          <p:cNvPr id="4" name="Рисунок 3" descr="IMG_1226.jpg"/>
          <p:cNvPicPr>
            <a:picLocks noChangeAspect="1"/>
          </p:cNvPicPr>
          <p:nvPr/>
        </p:nvPicPr>
        <p:blipFill>
          <a:blip r:embed="rId3" cstate="print"/>
          <a:stretch>
            <a:fillRect/>
          </a:stretch>
        </p:blipFill>
        <p:spPr>
          <a:xfrm>
            <a:off x="4860032" y="260648"/>
            <a:ext cx="4139952" cy="3104964"/>
          </a:xfrm>
          <a:prstGeom prst="rect">
            <a:avLst/>
          </a:prstGeom>
        </p:spPr>
      </p:pic>
      <p:pic>
        <p:nvPicPr>
          <p:cNvPr id="5" name="Рисунок 4" descr="IMG_1195.jpg"/>
          <p:cNvPicPr>
            <a:picLocks noChangeAspect="1"/>
          </p:cNvPicPr>
          <p:nvPr/>
        </p:nvPicPr>
        <p:blipFill>
          <a:blip r:embed="rId4" cstate="print"/>
          <a:stretch>
            <a:fillRect/>
          </a:stretch>
        </p:blipFill>
        <p:spPr>
          <a:xfrm>
            <a:off x="323528" y="3645024"/>
            <a:ext cx="4104456" cy="3078342"/>
          </a:xfrm>
          <a:prstGeom prst="rect">
            <a:avLst/>
          </a:prstGeom>
        </p:spPr>
      </p:pic>
      <p:pic>
        <p:nvPicPr>
          <p:cNvPr id="6" name="Рисунок 5" descr="IMG_1202.jpg"/>
          <p:cNvPicPr>
            <a:picLocks noChangeAspect="1"/>
          </p:cNvPicPr>
          <p:nvPr/>
        </p:nvPicPr>
        <p:blipFill>
          <a:blip r:embed="rId5" cstate="print"/>
          <a:stretch>
            <a:fillRect/>
          </a:stretch>
        </p:blipFill>
        <p:spPr>
          <a:xfrm>
            <a:off x="4860032" y="3645024"/>
            <a:ext cx="4104456" cy="3078342"/>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IMG_0473"/>
          <p:cNvPicPr>
            <a:picLocks noChangeAspect="1" noChangeArrowheads="1"/>
          </p:cNvPicPr>
          <p:nvPr/>
        </p:nvPicPr>
        <p:blipFill>
          <a:blip r:embed="rId2" cstate="print"/>
          <a:srcRect/>
          <a:stretch>
            <a:fillRect/>
          </a:stretch>
        </p:blipFill>
        <p:spPr bwMode="auto">
          <a:xfrm>
            <a:off x="4067944" y="2979063"/>
            <a:ext cx="4608512" cy="3474273"/>
          </a:xfrm>
          <a:prstGeom prst="rect">
            <a:avLst/>
          </a:prstGeom>
          <a:noFill/>
          <a:ln w="9525">
            <a:noFill/>
            <a:miter lim="800000"/>
            <a:headEnd/>
            <a:tailEnd/>
          </a:ln>
        </p:spPr>
      </p:pic>
      <p:sp>
        <p:nvSpPr>
          <p:cNvPr id="6" name="Заголовок 1"/>
          <p:cNvSpPr txBox="1">
            <a:spLocks/>
          </p:cNvSpPr>
          <p:nvPr/>
        </p:nvSpPr>
        <p:spPr>
          <a:xfrm>
            <a:off x="1403648" y="260648"/>
            <a:ext cx="6120680" cy="620688"/>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ru-RU" sz="2400" b="1"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rPr>
              <a:t>Обустройство адресного хозяйства</a:t>
            </a:r>
            <a:endParaRPr kumimoji="0" lang="ru-RU" sz="24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pic>
        <p:nvPicPr>
          <p:cNvPr id="2053" name="Picture 5"/>
          <p:cNvPicPr>
            <a:picLocks noChangeAspect="1" noChangeArrowheads="1"/>
          </p:cNvPicPr>
          <p:nvPr/>
        </p:nvPicPr>
        <p:blipFill>
          <a:blip r:embed="rId3" cstate="print"/>
          <a:srcRect/>
          <a:stretch>
            <a:fillRect/>
          </a:stretch>
        </p:blipFill>
        <p:spPr bwMode="auto">
          <a:xfrm>
            <a:off x="395536" y="908720"/>
            <a:ext cx="4722786" cy="3528392"/>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Picture 4"/>
          <p:cNvPicPr>
            <a:picLocks noChangeAspect="1" noChangeArrowheads="1"/>
          </p:cNvPicPr>
          <p:nvPr/>
        </p:nvPicPr>
        <p:blipFill>
          <a:blip r:embed="rId2" cstate="print"/>
          <a:srcRect/>
          <a:stretch>
            <a:fillRect/>
          </a:stretch>
        </p:blipFill>
        <p:spPr bwMode="auto">
          <a:xfrm>
            <a:off x="323528" y="1772816"/>
            <a:ext cx="8583116" cy="4629476"/>
          </a:xfrm>
          <a:prstGeom prst="rect">
            <a:avLst/>
          </a:prstGeom>
          <a:noFill/>
          <a:ln w="9525">
            <a:noFill/>
            <a:miter lim="800000"/>
            <a:headEnd/>
            <a:tailEnd/>
          </a:ln>
        </p:spPr>
      </p:pic>
      <p:sp>
        <p:nvSpPr>
          <p:cNvPr id="6" name="Заголовок 1"/>
          <p:cNvSpPr>
            <a:spLocks noGrp="1"/>
          </p:cNvSpPr>
          <p:nvPr>
            <p:ph type="title"/>
          </p:nvPr>
        </p:nvSpPr>
        <p:spPr>
          <a:xfrm>
            <a:off x="467544" y="476672"/>
            <a:ext cx="8229600" cy="1143000"/>
          </a:xfrm>
        </p:spPr>
        <p:txBody>
          <a:bodyPr>
            <a:noAutofit/>
          </a:bodyPr>
          <a:lstStyle/>
          <a:p>
            <a:r>
              <a:rPr lang="ru-RU" sz="2400" dirty="0" smtClean="0"/>
              <a:t>ПЛАН</a:t>
            </a:r>
            <a:br>
              <a:rPr lang="ru-RU" sz="2400" dirty="0" smtClean="0"/>
            </a:br>
            <a:r>
              <a:rPr lang="ru-RU" sz="2400" dirty="0" smtClean="0"/>
              <a:t>мероприятий по подготовке промышленных предприятий Первомайского района </a:t>
            </a:r>
            <a:br>
              <a:rPr lang="ru-RU" sz="2400" dirty="0" smtClean="0"/>
            </a:br>
            <a:r>
              <a:rPr lang="ru-RU" sz="2400" dirty="0" smtClean="0"/>
              <a:t>к 350-летию основания города Пензы.</a:t>
            </a:r>
            <a:br>
              <a:rPr lang="ru-RU" sz="2400" dirty="0" smtClean="0"/>
            </a:br>
            <a:endParaRPr lang="ru-RU" sz="2400"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a:spLocks noGrp="1"/>
          </p:cNvSpPr>
          <p:nvPr>
            <p:ph type="title"/>
          </p:nvPr>
        </p:nvSpPr>
        <p:spPr>
          <a:xfrm>
            <a:off x="395536" y="3068960"/>
            <a:ext cx="4176464" cy="638944"/>
          </a:xfrm>
        </p:spPr>
        <p:txBody>
          <a:bodyPr>
            <a:noAutofit/>
          </a:bodyPr>
          <a:lstStyle/>
          <a:p>
            <a:r>
              <a:rPr lang="ru-RU" sz="2400" dirty="0" smtClean="0"/>
              <a:t>ул. </a:t>
            </a:r>
            <a:r>
              <a:rPr lang="ru-RU" sz="2400" dirty="0" err="1" smtClean="0"/>
              <a:t>Кривозерье</a:t>
            </a:r>
            <a:r>
              <a:rPr lang="ru-RU" sz="2400" dirty="0" smtClean="0"/>
              <a:t>, 51</a:t>
            </a:r>
            <a:endParaRPr lang="ru-RU" sz="1800" dirty="0"/>
          </a:p>
        </p:txBody>
      </p:sp>
      <p:pic>
        <p:nvPicPr>
          <p:cNvPr id="5" name="Рисунок 4" descr="IMG_0640.JPG"/>
          <p:cNvPicPr>
            <a:picLocks noChangeAspect="1"/>
          </p:cNvPicPr>
          <p:nvPr/>
        </p:nvPicPr>
        <p:blipFill>
          <a:blip r:embed="rId2" cstate="print"/>
          <a:stretch>
            <a:fillRect/>
          </a:stretch>
        </p:blipFill>
        <p:spPr>
          <a:xfrm>
            <a:off x="5004048" y="558062"/>
            <a:ext cx="3347864" cy="2510898"/>
          </a:xfrm>
          <a:prstGeom prst="rect">
            <a:avLst/>
          </a:prstGeom>
        </p:spPr>
      </p:pic>
      <p:pic>
        <p:nvPicPr>
          <p:cNvPr id="6" name="Рисунок 5" descr="IMG_0643.JPG"/>
          <p:cNvPicPr>
            <a:picLocks noChangeAspect="1"/>
          </p:cNvPicPr>
          <p:nvPr/>
        </p:nvPicPr>
        <p:blipFill>
          <a:blip r:embed="rId3" cstate="print"/>
          <a:stretch>
            <a:fillRect/>
          </a:stretch>
        </p:blipFill>
        <p:spPr>
          <a:xfrm>
            <a:off x="683568" y="548680"/>
            <a:ext cx="3408379" cy="2556284"/>
          </a:xfrm>
          <a:prstGeom prst="rect">
            <a:avLst/>
          </a:prstGeom>
        </p:spPr>
      </p:pic>
      <p:sp>
        <p:nvSpPr>
          <p:cNvPr id="7" name="Заголовок 1"/>
          <p:cNvSpPr txBox="1">
            <a:spLocks/>
          </p:cNvSpPr>
          <p:nvPr/>
        </p:nvSpPr>
        <p:spPr>
          <a:xfrm>
            <a:off x="4716016" y="2996952"/>
            <a:ext cx="4176464" cy="710952"/>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4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ул. </a:t>
            </a:r>
            <a:r>
              <a:rPr kumimoji="0" lang="ru-RU" sz="2400" b="1" i="0" u="none" strike="noStrike" kern="1200" cap="none" spc="0" normalizeH="0" baseline="0" noProof="0" dirty="0" err="1"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Кривозерье</a:t>
            </a:r>
            <a:r>
              <a:rPr kumimoji="0" lang="ru-RU" sz="24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 45</a:t>
            </a:r>
            <a:endParaRPr kumimoji="0" lang="ru-RU"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sp>
        <p:nvSpPr>
          <p:cNvPr id="9" name="Заголовок 1"/>
          <p:cNvSpPr txBox="1">
            <a:spLocks/>
          </p:cNvSpPr>
          <p:nvPr/>
        </p:nvSpPr>
        <p:spPr>
          <a:xfrm>
            <a:off x="1475656" y="0"/>
            <a:ext cx="6120680" cy="620688"/>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ru-RU" sz="2400" b="1"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rPr>
              <a:t>Р</a:t>
            </a:r>
            <a:r>
              <a:rPr kumimoji="0" lang="ru-RU" sz="24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емонт и покраска фасада</a:t>
            </a:r>
            <a:endParaRPr kumimoji="0" lang="ru-RU" sz="24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pic>
        <p:nvPicPr>
          <p:cNvPr id="12" name="Рисунок 11" descr="IMG_0615.JPG"/>
          <p:cNvPicPr>
            <a:picLocks noChangeAspect="1"/>
          </p:cNvPicPr>
          <p:nvPr/>
        </p:nvPicPr>
        <p:blipFill>
          <a:blip r:embed="rId4" cstate="print"/>
          <a:stretch>
            <a:fillRect/>
          </a:stretch>
        </p:blipFill>
        <p:spPr>
          <a:xfrm>
            <a:off x="683568" y="3645024"/>
            <a:ext cx="3240360" cy="2430270"/>
          </a:xfrm>
          <a:prstGeom prst="rect">
            <a:avLst/>
          </a:prstGeom>
        </p:spPr>
      </p:pic>
      <p:sp>
        <p:nvSpPr>
          <p:cNvPr id="15" name="Заголовок 1"/>
          <p:cNvSpPr txBox="1">
            <a:spLocks/>
          </p:cNvSpPr>
          <p:nvPr/>
        </p:nvSpPr>
        <p:spPr>
          <a:xfrm>
            <a:off x="467544" y="6119664"/>
            <a:ext cx="3744416" cy="738336"/>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4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ул. </a:t>
            </a:r>
            <a:r>
              <a:rPr kumimoji="0" lang="ru-RU" sz="2400" b="1" i="0" u="none" strike="noStrike" kern="1200" cap="none" spc="0" normalizeH="0" baseline="0" noProof="0" dirty="0" err="1"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Кривозерье</a:t>
            </a:r>
            <a:r>
              <a:rPr kumimoji="0" lang="ru-RU" sz="24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 4</a:t>
            </a:r>
            <a:endParaRPr kumimoji="0" lang="ru-RU" sz="14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pic>
        <p:nvPicPr>
          <p:cNvPr id="19" name="Рисунок 18" descr="IMG_0620.JPG"/>
          <p:cNvPicPr>
            <a:picLocks noChangeAspect="1"/>
          </p:cNvPicPr>
          <p:nvPr/>
        </p:nvPicPr>
        <p:blipFill>
          <a:blip r:embed="rId5" cstate="print"/>
          <a:stretch>
            <a:fillRect/>
          </a:stretch>
        </p:blipFill>
        <p:spPr>
          <a:xfrm>
            <a:off x="5028050" y="3573016"/>
            <a:ext cx="3360373" cy="2520280"/>
          </a:xfrm>
          <a:prstGeom prst="rect">
            <a:avLst/>
          </a:prstGeom>
        </p:spPr>
      </p:pic>
      <p:sp>
        <p:nvSpPr>
          <p:cNvPr id="20" name="Заголовок 1"/>
          <p:cNvSpPr txBox="1">
            <a:spLocks/>
          </p:cNvSpPr>
          <p:nvPr/>
        </p:nvSpPr>
        <p:spPr>
          <a:xfrm>
            <a:off x="5148064" y="6060220"/>
            <a:ext cx="3246248" cy="797780"/>
          </a:xfrm>
          <a:prstGeom prst="rect">
            <a:avLst/>
          </a:prstGeom>
        </p:spPr>
        <p:txBody>
          <a:bodyPr vert="horz" anchor="ctr">
            <a:normAutofit fontScale="97500"/>
            <a:scene3d>
              <a:camera prst="orthographicFront"/>
              <a:lightRig rig="soft" dir="t">
                <a:rot lat="0" lon="0" rev="16800000"/>
              </a:lightRig>
            </a:scene3d>
            <a:sp3d prstMaterial="softEdge">
              <a:bevelT w="38100" h="38100"/>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4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ул. </a:t>
            </a:r>
            <a:r>
              <a:rPr kumimoji="0" lang="ru-RU" sz="2400" b="1" i="0" u="none" strike="noStrike" kern="1200" cap="none" spc="0" normalizeH="0" baseline="0" noProof="0" dirty="0" err="1"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Кривозерье</a:t>
            </a:r>
            <a:r>
              <a:rPr kumimoji="0" lang="ru-RU" sz="24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 17</a:t>
            </a:r>
            <a:endParaRPr kumimoji="0" lang="ru-RU" sz="24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spTree>
  </p:cSld>
  <p:clrMapOvr>
    <a:masterClrMapping/>
  </p:clrMapOvr>
  <p:transition>
    <p:random/>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DSC05889.JPG"/>
          <p:cNvPicPr>
            <a:picLocks noChangeAspect="1"/>
          </p:cNvPicPr>
          <p:nvPr/>
        </p:nvPicPr>
        <p:blipFill>
          <a:blip r:embed="rId2" cstate="print"/>
          <a:stretch>
            <a:fillRect/>
          </a:stretch>
        </p:blipFill>
        <p:spPr>
          <a:xfrm>
            <a:off x="971600" y="548680"/>
            <a:ext cx="3168352" cy="2376264"/>
          </a:xfrm>
          <a:prstGeom prst="rect">
            <a:avLst/>
          </a:prstGeom>
        </p:spPr>
      </p:pic>
      <p:sp>
        <p:nvSpPr>
          <p:cNvPr id="7" name="Заголовок 1"/>
          <p:cNvSpPr txBox="1">
            <a:spLocks/>
          </p:cNvSpPr>
          <p:nvPr/>
        </p:nvSpPr>
        <p:spPr>
          <a:xfrm>
            <a:off x="611560" y="2852936"/>
            <a:ext cx="3851920" cy="576064"/>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4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ул. Терновского, 64</a:t>
            </a:r>
            <a:endParaRPr kumimoji="0" lang="ru-RU" sz="24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sp>
        <p:nvSpPr>
          <p:cNvPr id="8" name="Заголовок 1"/>
          <p:cNvSpPr txBox="1">
            <a:spLocks/>
          </p:cNvSpPr>
          <p:nvPr/>
        </p:nvSpPr>
        <p:spPr>
          <a:xfrm>
            <a:off x="2123728" y="0"/>
            <a:ext cx="4644008" cy="692696"/>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4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Ремонт фасадов и крыш</a:t>
            </a:r>
            <a:endParaRPr kumimoji="0" lang="ru-RU" sz="24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pic>
        <p:nvPicPr>
          <p:cNvPr id="10" name="Рисунок 9" descr="DSC05898.JPG"/>
          <p:cNvPicPr>
            <a:picLocks noChangeAspect="1"/>
          </p:cNvPicPr>
          <p:nvPr/>
        </p:nvPicPr>
        <p:blipFill>
          <a:blip r:embed="rId3" cstate="print"/>
          <a:stretch>
            <a:fillRect/>
          </a:stretch>
        </p:blipFill>
        <p:spPr>
          <a:xfrm>
            <a:off x="4932040" y="548680"/>
            <a:ext cx="3168352" cy="2376264"/>
          </a:xfrm>
          <a:prstGeom prst="rect">
            <a:avLst/>
          </a:prstGeom>
        </p:spPr>
      </p:pic>
      <p:sp>
        <p:nvSpPr>
          <p:cNvPr id="11" name="Заголовок 1"/>
          <p:cNvSpPr txBox="1">
            <a:spLocks/>
          </p:cNvSpPr>
          <p:nvPr/>
        </p:nvSpPr>
        <p:spPr>
          <a:xfrm>
            <a:off x="4644008" y="2780928"/>
            <a:ext cx="3851920" cy="576064"/>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4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ул. Терновского, 61</a:t>
            </a:r>
            <a:endParaRPr kumimoji="0" lang="ru-RU" sz="24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sp>
        <p:nvSpPr>
          <p:cNvPr id="12" name="Заголовок 1"/>
          <p:cNvSpPr txBox="1">
            <a:spLocks/>
          </p:cNvSpPr>
          <p:nvPr/>
        </p:nvSpPr>
        <p:spPr>
          <a:xfrm>
            <a:off x="827584" y="3284984"/>
            <a:ext cx="7632848" cy="576064"/>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4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Покраска крыши</a:t>
            </a:r>
            <a:r>
              <a:rPr kumimoji="0" lang="ru-RU" sz="2400" b="1" i="0" u="none" strike="noStrike" kern="1200" cap="none" spc="0" normalizeH="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 и благоустройство территории</a:t>
            </a:r>
            <a:endParaRPr kumimoji="0" lang="ru-RU" sz="24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pic>
        <p:nvPicPr>
          <p:cNvPr id="13" name="Рисунок 12" descr="DSC05886.JPG"/>
          <p:cNvPicPr>
            <a:picLocks noChangeAspect="1"/>
          </p:cNvPicPr>
          <p:nvPr/>
        </p:nvPicPr>
        <p:blipFill>
          <a:blip r:embed="rId4" cstate="print"/>
          <a:stretch>
            <a:fillRect/>
          </a:stretch>
        </p:blipFill>
        <p:spPr>
          <a:xfrm>
            <a:off x="1043608" y="3861048"/>
            <a:ext cx="3096344" cy="2322258"/>
          </a:xfrm>
          <a:prstGeom prst="rect">
            <a:avLst/>
          </a:prstGeom>
        </p:spPr>
      </p:pic>
      <p:sp>
        <p:nvSpPr>
          <p:cNvPr id="14" name="Заголовок 1"/>
          <p:cNvSpPr>
            <a:spLocks noGrp="1"/>
          </p:cNvSpPr>
          <p:nvPr>
            <p:ph type="title"/>
          </p:nvPr>
        </p:nvSpPr>
        <p:spPr>
          <a:xfrm>
            <a:off x="1907704" y="6237312"/>
            <a:ext cx="5429288" cy="513746"/>
          </a:xfrm>
        </p:spPr>
        <p:txBody>
          <a:bodyPr>
            <a:normAutofit/>
          </a:bodyPr>
          <a:lstStyle/>
          <a:p>
            <a:r>
              <a:rPr lang="ru-RU" sz="2400" dirty="0" smtClean="0"/>
              <a:t>ул. Терновского, 107</a:t>
            </a:r>
            <a:endParaRPr lang="ru-RU" sz="1800" dirty="0"/>
          </a:p>
        </p:txBody>
      </p:sp>
      <p:pic>
        <p:nvPicPr>
          <p:cNvPr id="15" name="Рисунок 14" descr="DSC05896.JPG"/>
          <p:cNvPicPr>
            <a:picLocks noChangeAspect="1"/>
          </p:cNvPicPr>
          <p:nvPr/>
        </p:nvPicPr>
        <p:blipFill>
          <a:blip r:embed="rId5" cstate="print"/>
          <a:stretch>
            <a:fillRect/>
          </a:stretch>
        </p:blipFill>
        <p:spPr>
          <a:xfrm>
            <a:off x="4932040" y="3861048"/>
            <a:ext cx="3096344" cy="2322258"/>
          </a:xfrm>
          <a:prstGeom prst="rect">
            <a:avLst/>
          </a:prstGeom>
        </p:spPr>
      </p:pic>
    </p:spTree>
  </p:cSld>
  <p:clrMapOvr>
    <a:masterClrMapping/>
  </p:clrMapOvr>
  <p:transition>
    <p:random/>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0"/>
            <a:ext cx="8229600" cy="634082"/>
          </a:xfrm>
        </p:spPr>
        <p:txBody>
          <a:bodyPr>
            <a:normAutofit/>
          </a:bodyPr>
          <a:lstStyle/>
          <a:p>
            <a:r>
              <a:rPr lang="ru-RU" sz="2400" dirty="0" smtClean="0"/>
              <a:t>Б</a:t>
            </a:r>
            <a:r>
              <a:rPr lang="ru-RU" sz="2700" dirty="0" smtClean="0"/>
              <a:t>лагоустройство территорий</a:t>
            </a:r>
            <a:endParaRPr lang="ru-RU" sz="2700" dirty="0"/>
          </a:p>
        </p:txBody>
      </p:sp>
      <p:pic>
        <p:nvPicPr>
          <p:cNvPr id="144386" name="Рисунок 7" descr="F:\DCIM\101MSDCF\DSC06836.JPG"/>
          <p:cNvPicPr>
            <a:picLocks noChangeAspect="1" noChangeArrowheads="1"/>
          </p:cNvPicPr>
          <p:nvPr/>
        </p:nvPicPr>
        <p:blipFill>
          <a:blip r:embed="rId3" cstate="print"/>
          <a:srcRect/>
          <a:stretch>
            <a:fillRect/>
          </a:stretch>
        </p:blipFill>
        <p:spPr bwMode="auto">
          <a:xfrm>
            <a:off x="611560" y="692696"/>
            <a:ext cx="3312368" cy="2482337"/>
          </a:xfrm>
          <a:prstGeom prst="rect">
            <a:avLst/>
          </a:prstGeom>
          <a:noFill/>
          <a:ln w="9525">
            <a:noFill/>
            <a:miter lim="800000"/>
            <a:headEnd/>
            <a:tailEnd/>
          </a:ln>
        </p:spPr>
      </p:pic>
      <p:pic>
        <p:nvPicPr>
          <p:cNvPr id="144387" name="Рисунок 9" descr="F:\DCIM\101MSDCF\DSC06842.JPG"/>
          <p:cNvPicPr>
            <a:picLocks noChangeAspect="1" noChangeArrowheads="1"/>
          </p:cNvPicPr>
          <p:nvPr/>
        </p:nvPicPr>
        <p:blipFill>
          <a:blip r:embed="rId4" cstate="print"/>
          <a:srcRect/>
          <a:stretch>
            <a:fillRect/>
          </a:stretch>
        </p:blipFill>
        <p:spPr bwMode="auto">
          <a:xfrm>
            <a:off x="4788024" y="692696"/>
            <a:ext cx="3288365" cy="2466274"/>
          </a:xfrm>
          <a:prstGeom prst="rect">
            <a:avLst/>
          </a:prstGeom>
          <a:noFill/>
          <a:ln w="9525">
            <a:noFill/>
            <a:miter lim="800000"/>
            <a:headEnd/>
            <a:tailEnd/>
          </a:ln>
        </p:spPr>
      </p:pic>
      <p:sp>
        <p:nvSpPr>
          <p:cNvPr id="5" name="Заголовок 1"/>
          <p:cNvSpPr txBox="1">
            <a:spLocks/>
          </p:cNvSpPr>
          <p:nvPr/>
        </p:nvSpPr>
        <p:spPr>
          <a:xfrm>
            <a:off x="1907704" y="3140968"/>
            <a:ext cx="5184576" cy="432048"/>
          </a:xfrm>
          <a:prstGeom prst="rect">
            <a:avLst/>
          </a:prstGeom>
        </p:spPr>
        <p:txBody>
          <a:bodyPr vert="horz" anchor="ctr">
            <a:normAutofit lnSpcReduction="10000"/>
            <a:scene3d>
              <a:camera prst="orthographicFront"/>
              <a:lightRig rig="soft" dir="t">
                <a:rot lat="0" lon="0" rev="16800000"/>
              </a:lightRig>
            </a:scene3d>
            <a:sp3d prstMaterial="softEdge">
              <a:bevelT w="38100" h="38100"/>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4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ул. Вологодская с проездами</a:t>
            </a:r>
            <a:endParaRPr kumimoji="0" lang="ru-RU" sz="14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pic>
        <p:nvPicPr>
          <p:cNvPr id="6" name="Рисунок 5" descr="DSC05897.JPG"/>
          <p:cNvPicPr>
            <a:picLocks noChangeAspect="1"/>
          </p:cNvPicPr>
          <p:nvPr/>
        </p:nvPicPr>
        <p:blipFill>
          <a:blip r:embed="rId5" cstate="print"/>
          <a:stretch>
            <a:fillRect/>
          </a:stretch>
        </p:blipFill>
        <p:spPr>
          <a:xfrm>
            <a:off x="611560" y="3789040"/>
            <a:ext cx="3347864" cy="2510898"/>
          </a:xfrm>
          <a:prstGeom prst="rect">
            <a:avLst/>
          </a:prstGeom>
        </p:spPr>
      </p:pic>
      <p:sp>
        <p:nvSpPr>
          <p:cNvPr id="8" name="Заголовок 1"/>
          <p:cNvSpPr txBox="1">
            <a:spLocks/>
          </p:cNvSpPr>
          <p:nvPr/>
        </p:nvSpPr>
        <p:spPr>
          <a:xfrm>
            <a:off x="467544" y="6093296"/>
            <a:ext cx="3960440" cy="877490"/>
          </a:xfrm>
          <a:prstGeom prst="rect">
            <a:avLst/>
          </a:prstGeom>
        </p:spPr>
        <p:txBody>
          <a:bodyPr vert="horz" anchor="ctr">
            <a:normAutofit fontScale="97500"/>
            <a:scene3d>
              <a:camera prst="orthographicFront"/>
              <a:lightRig rig="soft" dir="t">
                <a:rot lat="0" lon="0" rev="16800000"/>
              </a:lightRig>
            </a:scene3d>
            <a:sp3d prstMaterial="softEdge">
              <a:bevelT w="38100" h="38100"/>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4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ул. Терновского,  69</a:t>
            </a:r>
            <a:endParaRPr kumimoji="0" lang="ru-RU" sz="24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pic>
        <p:nvPicPr>
          <p:cNvPr id="9" name="Рисунок 8" descr="IMG_0618.JPG"/>
          <p:cNvPicPr>
            <a:picLocks noChangeAspect="1"/>
          </p:cNvPicPr>
          <p:nvPr/>
        </p:nvPicPr>
        <p:blipFill>
          <a:blip r:embed="rId6" cstate="print"/>
          <a:stretch>
            <a:fillRect/>
          </a:stretch>
        </p:blipFill>
        <p:spPr>
          <a:xfrm>
            <a:off x="4788024" y="3789040"/>
            <a:ext cx="3240360" cy="2430270"/>
          </a:xfrm>
          <a:prstGeom prst="rect">
            <a:avLst/>
          </a:prstGeom>
        </p:spPr>
      </p:pic>
      <p:sp>
        <p:nvSpPr>
          <p:cNvPr id="10" name="Заголовок 1"/>
          <p:cNvSpPr txBox="1">
            <a:spLocks/>
          </p:cNvSpPr>
          <p:nvPr/>
        </p:nvSpPr>
        <p:spPr>
          <a:xfrm>
            <a:off x="4499992" y="6119664"/>
            <a:ext cx="3744416" cy="738336"/>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4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ул. </a:t>
            </a:r>
            <a:r>
              <a:rPr kumimoji="0" lang="ru-RU" sz="2400" b="1" i="0" u="none" strike="noStrike" kern="1200" cap="none" spc="0" normalizeH="0" baseline="0" noProof="0" dirty="0" err="1"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Кривозерье</a:t>
            </a:r>
            <a:r>
              <a:rPr kumimoji="0" lang="ru-RU" sz="24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 4</a:t>
            </a:r>
            <a:endParaRPr kumimoji="0" lang="ru-RU" sz="14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spTree>
  </p:cSld>
  <p:clrMapOvr>
    <a:masterClrMapping/>
  </p:clrMapOvr>
  <p:transition>
    <p:random/>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a:spLocks noGrp="1"/>
          </p:cNvSpPr>
          <p:nvPr>
            <p:ph type="title"/>
          </p:nvPr>
        </p:nvSpPr>
        <p:spPr>
          <a:xfrm>
            <a:off x="467544" y="4797152"/>
            <a:ext cx="8229600" cy="864096"/>
          </a:xfrm>
        </p:spPr>
        <p:txBody>
          <a:bodyPr>
            <a:normAutofit/>
          </a:bodyPr>
          <a:lstStyle/>
          <a:p>
            <a:r>
              <a:rPr lang="ru-RU" sz="2400" dirty="0" smtClean="0"/>
              <a:t>ул. </a:t>
            </a:r>
            <a:r>
              <a:rPr lang="ru-RU" sz="2400" dirty="0" err="1" smtClean="0"/>
              <a:t>Кривозерье</a:t>
            </a:r>
            <a:r>
              <a:rPr lang="ru-RU" sz="2400" dirty="0" smtClean="0"/>
              <a:t>, 19 </a:t>
            </a:r>
            <a:endParaRPr lang="ru-RU" sz="2700" dirty="0"/>
          </a:p>
        </p:txBody>
      </p:sp>
      <p:pic>
        <p:nvPicPr>
          <p:cNvPr id="4" name="Рисунок 3" descr="IMG_0622.JPG"/>
          <p:cNvPicPr>
            <a:picLocks noChangeAspect="1"/>
          </p:cNvPicPr>
          <p:nvPr/>
        </p:nvPicPr>
        <p:blipFill>
          <a:blip r:embed="rId2" cstate="print"/>
          <a:stretch>
            <a:fillRect/>
          </a:stretch>
        </p:blipFill>
        <p:spPr>
          <a:xfrm>
            <a:off x="395536" y="1556792"/>
            <a:ext cx="4128459" cy="3096344"/>
          </a:xfrm>
          <a:prstGeom prst="rect">
            <a:avLst/>
          </a:prstGeom>
        </p:spPr>
      </p:pic>
      <p:pic>
        <p:nvPicPr>
          <p:cNvPr id="6" name="Рисунок 5" descr="IMG_0621.JPG"/>
          <p:cNvPicPr>
            <a:picLocks noChangeAspect="1"/>
          </p:cNvPicPr>
          <p:nvPr/>
        </p:nvPicPr>
        <p:blipFill>
          <a:blip r:embed="rId3" cstate="print"/>
          <a:stretch>
            <a:fillRect/>
          </a:stretch>
        </p:blipFill>
        <p:spPr>
          <a:xfrm>
            <a:off x="4620006" y="1592797"/>
            <a:ext cx="3984442" cy="2988331"/>
          </a:xfrm>
          <a:prstGeom prst="rect">
            <a:avLst/>
          </a:prstGeom>
        </p:spPr>
      </p:pic>
      <p:sp>
        <p:nvSpPr>
          <p:cNvPr id="5" name="Заголовок 1"/>
          <p:cNvSpPr txBox="1">
            <a:spLocks/>
          </p:cNvSpPr>
          <p:nvPr/>
        </p:nvSpPr>
        <p:spPr>
          <a:xfrm>
            <a:off x="2627784" y="404664"/>
            <a:ext cx="3672408" cy="576064"/>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8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Ветхий дом</a:t>
            </a:r>
            <a:endParaRPr kumimoji="0" lang="ru-RU" sz="28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spTree>
  </p:cSld>
  <p:clrMapOvr>
    <a:masterClrMapping/>
  </p:clrMapOvr>
  <p:transition>
    <p:random/>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95536" y="1988840"/>
            <a:ext cx="8286808" cy="5509200"/>
          </a:xfrm>
          <a:prstGeom prst="rect">
            <a:avLst/>
          </a:prstGeom>
          <a:noFill/>
        </p:spPr>
        <p:txBody>
          <a:bodyPr wrap="square" rtlCol="0">
            <a:spAutoFit/>
          </a:bodyPr>
          <a:lstStyle/>
          <a:p>
            <a:pPr algn="just"/>
            <a:r>
              <a:rPr lang="ru-RU" sz="2000" i="1" dirty="0" smtClean="0"/>
              <a:t>    На территории Первомайского района находится </a:t>
            </a:r>
            <a:r>
              <a:rPr lang="ru-RU" sz="2000" b="1" i="1" dirty="0" smtClean="0"/>
              <a:t>22</a:t>
            </a:r>
            <a:r>
              <a:rPr lang="ru-RU" sz="2000" i="1" dirty="0" smtClean="0"/>
              <a:t> объекта федеральных органов исполнительной власти, федеральных служб и федеральных фондов. </a:t>
            </a:r>
          </a:p>
          <a:p>
            <a:pPr algn="just"/>
            <a:r>
              <a:rPr lang="ru-RU" sz="2000" i="1" dirty="0" smtClean="0"/>
              <a:t>   Из них требует ремонта – </a:t>
            </a:r>
            <a:r>
              <a:rPr lang="ru-RU" sz="2000" b="1" i="1" dirty="0" smtClean="0"/>
              <a:t>9</a:t>
            </a:r>
            <a:r>
              <a:rPr lang="ru-RU" sz="2000" i="1" dirty="0" smtClean="0"/>
              <a:t>.</a:t>
            </a:r>
          </a:p>
          <a:p>
            <a:pPr algn="just"/>
            <a:r>
              <a:rPr lang="ru-RU" sz="2000" i="1" dirty="0" smtClean="0"/>
              <a:t>   Всем руководителям федеральных органов и служб были выданы обращения глав администраций города и района по подготовке к 350-летию города.</a:t>
            </a:r>
          </a:p>
          <a:p>
            <a:r>
              <a:rPr lang="ru-RU" sz="2000" i="1" dirty="0" smtClean="0"/>
              <a:t>   Ряд федеральных структур, такие как Московский институт предпринимательства и права по ул. Богданова, 51а, отдел </a:t>
            </a:r>
            <a:r>
              <a:rPr lang="ru-RU" sz="2000" i="1" dirty="0" err="1" smtClean="0"/>
              <a:t>Средневолжского</a:t>
            </a:r>
            <a:r>
              <a:rPr lang="ru-RU" sz="2000" i="1" dirty="0" smtClean="0"/>
              <a:t> управления </a:t>
            </a:r>
            <a:r>
              <a:rPr lang="ru-RU" sz="2000" i="1" dirty="0" err="1" smtClean="0"/>
              <a:t>Росрыболовства</a:t>
            </a:r>
            <a:r>
              <a:rPr lang="ru-RU" sz="2000" i="1" dirty="0" smtClean="0"/>
              <a:t> по  </a:t>
            </a:r>
          </a:p>
          <a:p>
            <a:r>
              <a:rPr lang="ru-RU" sz="2000" i="1" dirty="0" smtClean="0"/>
              <a:t>ул. М.Крылова, 20 и другие расположены в арендуемых зданиях (помещениях), арендодателем которых является Управление по имущественным и градостроительным отношениям администрации города Пензы. </a:t>
            </a:r>
          </a:p>
          <a:p>
            <a:r>
              <a:rPr lang="ru-RU" sz="2400" dirty="0" smtClean="0"/>
              <a:t/>
            </a:r>
            <a:br>
              <a:rPr lang="ru-RU" sz="2400" dirty="0" smtClean="0"/>
            </a:br>
            <a:r>
              <a:rPr lang="ru-RU" sz="2400" dirty="0" smtClean="0"/>
              <a:t/>
            </a:r>
            <a:br>
              <a:rPr lang="ru-RU" sz="2400" dirty="0" smtClean="0"/>
            </a:br>
            <a:endParaRPr lang="ru-RU" sz="2400" dirty="0"/>
          </a:p>
        </p:txBody>
      </p:sp>
      <p:sp>
        <p:nvSpPr>
          <p:cNvPr id="4" name="Заголовок 1"/>
          <p:cNvSpPr>
            <a:spLocks noGrp="1"/>
          </p:cNvSpPr>
          <p:nvPr>
            <p:ph type="title"/>
          </p:nvPr>
        </p:nvSpPr>
        <p:spPr>
          <a:xfrm>
            <a:off x="323528" y="692696"/>
            <a:ext cx="8229600" cy="1296144"/>
          </a:xfrm>
        </p:spPr>
        <p:txBody>
          <a:bodyPr>
            <a:noAutofit/>
          </a:bodyPr>
          <a:lstStyle/>
          <a:p>
            <a:pPr eaLnBrk="1" hangingPunct="1">
              <a:defRPr/>
            </a:pPr>
            <a:r>
              <a:rPr lang="ru-RU" sz="2400" dirty="0" smtClean="0"/>
              <a:t>Здания </a:t>
            </a:r>
            <a:br>
              <a:rPr lang="ru-RU" sz="2400" dirty="0" smtClean="0"/>
            </a:br>
            <a:r>
              <a:rPr lang="ru-RU" sz="2400" dirty="0" smtClean="0"/>
              <a:t>федеральных органов исполнительной власти, федеральных служб и федеральных фондов в Первомайском районе</a:t>
            </a:r>
            <a:br>
              <a:rPr lang="ru-RU" sz="2400" dirty="0" smtClean="0"/>
            </a:br>
            <a:endParaRPr lang="ru-RU" sz="2400"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509120"/>
            <a:ext cx="8183880" cy="1051560"/>
          </a:xfrm>
        </p:spPr>
        <p:txBody>
          <a:bodyPr>
            <a:normAutofit fontScale="90000"/>
          </a:bodyPr>
          <a:lstStyle/>
          <a:p>
            <a:r>
              <a:rPr lang="ru-RU" dirty="0" smtClean="0"/>
              <a:t>Ул. Калинина, 108б ПФ ФГУП Радиочастотный центр ПФО </a:t>
            </a:r>
            <a:br>
              <a:rPr lang="ru-RU" dirty="0" smtClean="0"/>
            </a:br>
            <a:r>
              <a:rPr lang="ru-RU" sz="2200" dirty="0" smtClean="0"/>
              <a:t>(ремонт фасада)</a:t>
            </a:r>
            <a:endParaRPr lang="ru-RU" sz="2200" dirty="0"/>
          </a:p>
        </p:txBody>
      </p:sp>
      <p:pic>
        <p:nvPicPr>
          <p:cNvPr id="5122" name="Picture 2" descr="\\Server\общяя папка администрации\Отдел благоустройства\350лет Пензы\ФОТО ПОЗДНЯКОВ\IMG0489A.jpg"/>
          <p:cNvPicPr>
            <a:picLocks noGrp="1" noChangeAspect="1" noChangeArrowheads="1"/>
          </p:cNvPicPr>
          <p:nvPr>
            <p:ph idx="1"/>
          </p:nvPr>
        </p:nvPicPr>
        <p:blipFill>
          <a:blip r:embed="rId2" cstate="print"/>
          <a:srcRect/>
          <a:stretch>
            <a:fillRect/>
          </a:stretch>
        </p:blipFill>
        <p:spPr bwMode="auto">
          <a:xfrm>
            <a:off x="827583" y="1071546"/>
            <a:ext cx="3456385" cy="2789502"/>
          </a:xfrm>
          <a:prstGeom prst="rect">
            <a:avLst/>
          </a:prstGeom>
          <a:noFill/>
        </p:spPr>
      </p:pic>
      <p:pic>
        <p:nvPicPr>
          <p:cNvPr id="4" name="Picture 2" descr="\\Server\общяя папка администрации\Отдел благоустройства\350лет Пензы\ФОТО ПОЗДНЯКОВ\IMG0490A.jpg"/>
          <p:cNvPicPr>
            <a:picLocks noChangeAspect="1" noChangeArrowheads="1"/>
          </p:cNvPicPr>
          <p:nvPr/>
        </p:nvPicPr>
        <p:blipFill>
          <a:blip r:embed="rId3" cstate="print"/>
          <a:srcRect/>
          <a:stretch>
            <a:fillRect/>
          </a:stretch>
        </p:blipFill>
        <p:spPr bwMode="auto">
          <a:xfrm>
            <a:off x="4698603" y="1071546"/>
            <a:ext cx="3552395" cy="2861510"/>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normAutofit fontScale="90000"/>
          </a:bodyPr>
          <a:lstStyle/>
          <a:p>
            <a:r>
              <a:rPr lang="ru-RU" dirty="0" smtClean="0"/>
              <a:t>Ул. Ростовская, 44 </a:t>
            </a:r>
            <a:br>
              <a:rPr lang="ru-RU" dirty="0" smtClean="0"/>
            </a:br>
            <a:r>
              <a:rPr lang="ru-RU" dirty="0" smtClean="0"/>
              <a:t>СК РФ СУ по ПО </a:t>
            </a:r>
            <a:br>
              <a:rPr lang="ru-RU" dirty="0" smtClean="0"/>
            </a:br>
            <a:r>
              <a:rPr lang="ru-RU" sz="2800" dirty="0" smtClean="0"/>
              <a:t>(</a:t>
            </a:r>
            <a:r>
              <a:rPr lang="ru-RU" sz="2000" dirty="0" smtClean="0"/>
              <a:t>планируемые работы: ремонт обрамления газонной части)</a:t>
            </a:r>
            <a:endParaRPr lang="ru-RU" sz="2000" dirty="0"/>
          </a:p>
        </p:txBody>
      </p:sp>
      <p:pic>
        <p:nvPicPr>
          <p:cNvPr id="1026" name="Picture 2" descr="\\Server\общяя папка администрации\Отдел благоустройства\МАШБЮРО\МОРОЗОВА\Морозова\ул. Ростовская, 44 А\DSCN6400.JPG"/>
          <p:cNvPicPr>
            <a:picLocks noGrp="1" noChangeAspect="1" noChangeArrowheads="1"/>
          </p:cNvPicPr>
          <p:nvPr>
            <p:ph sz="half" idx="1"/>
          </p:nvPr>
        </p:nvPicPr>
        <p:blipFill>
          <a:blip r:embed="rId2" cstate="print"/>
          <a:stretch>
            <a:fillRect/>
          </a:stretch>
        </p:blipFill>
        <p:spPr bwMode="auto">
          <a:xfrm>
            <a:off x="395536" y="2420888"/>
            <a:ext cx="3932238" cy="2949179"/>
          </a:xfrm>
          <a:prstGeom prst="rect">
            <a:avLst/>
          </a:prstGeom>
          <a:noFill/>
        </p:spPr>
      </p:pic>
      <p:pic>
        <p:nvPicPr>
          <p:cNvPr id="1027" name="Picture 3" descr="\\Server\общяя папка администрации\Отдел благоустройства\МАШБЮРО\МОРОЗОВА\Морозова\ул. Ростовская, 44 А\DSCN6397.JPG"/>
          <p:cNvPicPr>
            <a:picLocks noGrp="1" noChangeAspect="1" noChangeArrowheads="1"/>
          </p:cNvPicPr>
          <p:nvPr>
            <p:ph sz="half" idx="2"/>
          </p:nvPr>
        </p:nvPicPr>
        <p:blipFill>
          <a:blip r:embed="rId3" cstate="print"/>
          <a:srcRect/>
          <a:stretch>
            <a:fillRect/>
          </a:stretch>
        </p:blipFill>
        <p:spPr bwMode="auto">
          <a:xfrm>
            <a:off x="4716016" y="2492896"/>
            <a:ext cx="3930650" cy="2947988"/>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Ул. Центральная, 14а </a:t>
            </a:r>
            <a:br>
              <a:rPr lang="ru-RU" dirty="0" smtClean="0"/>
            </a:br>
            <a:r>
              <a:rPr lang="ru-RU" sz="3100" dirty="0" smtClean="0"/>
              <a:t>ГУ ПО центр по гидрометеорологии</a:t>
            </a:r>
            <a:r>
              <a:rPr lang="ru-RU" dirty="0" smtClean="0"/>
              <a:t/>
            </a:r>
            <a:br>
              <a:rPr lang="ru-RU" dirty="0" smtClean="0"/>
            </a:br>
            <a:r>
              <a:rPr lang="ru-RU" sz="2000" dirty="0" smtClean="0"/>
              <a:t> (планируемые работы: установка ограждения в охранной зоне)</a:t>
            </a:r>
            <a:endParaRPr lang="ru-RU" sz="2000" dirty="0"/>
          </a:p>
        </p:txBody>
      </p:sp>
      <p:pic>
        <p:nvPicPr>
          <p:cNvPr id="2050" name="Picture 2" descr="\\Server\общяя папка администрации\Отдел благоустройства\МАШБЮРО\МОРОЗОВА\Ломакина\DSC03895.JPG"/>
          <p:cNvPicPr>
            <a:picLocks noGrp="1" noChangeAspect="1" noChangeArrowheads="1"/>
          </p:cNvPicPr>
          <p:nvPr>
            <p:ph sz="half" idx="1"/>
          </p:nvPr>
        </p:nvPicPr>
        <p:blipFill>
          <a:blip r:embed="rId2" cstate="print"/>
          <a:srcRect/>
          <a:stretch>
            <a:fillRect/>
          </a:stretch>
        </p:blipFill>
        <p:spPr bwMode="auto">
          <a:xfrm>
            <a:off x="539552" y="2564904"/>
            <a:ext cx="3932238" cy="2949179"/>
          </a:xfrm>
          <a:prstGeom prst="rect">
            <a:avLst/>
          </a:prstGeom>
          <a:noFill/>
        </p:spPr>
      </p:pic>
      <p:pic>
        <p:nvPicPr>
          <p:cNvPr id="2051" name="Picture 3" descr="\\Server\общяя папка администрации\Отдел благоустройства\МАШБЮРО\МОРОЗОВА\Ломакина\DSC03896.JPG"/>
          <p:cNvPicPr>
            <a:picLocks noGrp="1" noChangeAspect="1" noChangeArrowheads="1"/>
          </p:cNvPicPr>
          <p:nvPr>
            <p:ph sz="half" idx="2"/>
          </p:nvPr>
        </p:nvPicPr>
        <p:blipFill>
          <a:blip r:embed="rId3" cstate="print"/>
          <a:srcRect/>
          <a:stretch>
            <a:fillRect/>
          </a:stretch>
        </p:blipFill>
        <p:spPr bwMode="auto">
          <a:xfrm>
            <a:off x="4788024" y="2564904"/>
            <a:ext cx="3930650" cy="2947988"/>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5301208"/>
            <a:ext cx="8183880" cy="1051560"/>
          </a:xfrm>
        </p:spPr>
        <p:txBody>
          <a:bodyPr>
            <a:noAutofit/>
          </a:bodyPr>
          <a:lstStyle/>
          <a:p>
            <a:r>
              <a:rPr lang="ru-RU" sz="2000" dirty="0" smtClean="0"/>
              <a:t>Отдел </a:t>
            </a:r>
            <a:r>
              <a:rPr lang="ru-RU" sz="2000" dirty="0" err="1" smtClean="0"/>
              <a:t>Средневолжского</a:t>
            </a:r>
            <a:r>
              <a:rPr lang="ru-RU" sz="2000" dirty="0" smtClean="0"/>
              <a:t> управления </a:t>
            </a:r>
            <a:r>
              <a:rPr lang="ru-RU" sz="2000" dirty="0" err="1" smtClean="0"/>
              <a:t>Росрыболовства</a:t>
            </a:r>
            <a:r>
              <a:rPr lang="ru-RU" sz="2000" dirty="0" smtClean="0"/>
              <a:t/>
            </a:r>
            <a:br>
              <a:rPr lang="ru-RU" sz="2000" dirty="0" smtClean="0"/>
            </a:br>
            <a:r>
              <a:rPr lang="ru-RU" sz="2000" dirty="0" smtClean="0"/>
              <a:t> ул. Маршала Крылова, 20</a:t>
            </a:r>
            <a:endParaRPr lang="ru-RU" sz="2000" dirty="0"/>
          </a:p>
        </p:txBody>
      </p:sp>
      <p:pic>
        <p:nvPicPr>
          <p:cNvPr id="5" name="Рисунок 4" descr="Маршала Крылова, 20.JPG"/>
          <p:cNvPicPr>
            <a:picLocks noChangeAspect="1"/>
          </p:cNvPicPr>
          <p:nvPr/>
        </p:nvPicPr>
        <p:blipFill>
          <a:blip r:embed="rId2" cstate="print"/>
          <a:stretch>
            <a:fillRect/>
          </a:stretch>
        </p:blipFill>
        <p:spPr>
          <a:xfrm>
            <a:off x="467544" y="476672"/>
            <a:ext cx="3456384" cy="2592288"/>
          </a:xfrm>
          <a:prstGeom prst="rect">
            <a:avLst/>
          </a:prstGeom>
        </p:spPr>
      </p:pic>
      <p:pic>
        <p:nvPicPr>
          <p:cNvPr id="6" name="Рисунок 5" descr="Маршала Крылова, 20я.JPG"/>
          <p:cNvPicPr>
            <a:picLocks noChangeAspect="1"/>
          </p:cNvPicPr>
          <p:nvPr/>
        </p:nvPicPr>
        <p:blipFill>
          <a:blip r:embed="rId3" cstate="print"/>
          <a:stretch>
            <a:fillRect/>
          </a:stretch>
        </p:blipFill>
        <p:spPr>
          <a:xfrm>
            <a:off x="2857488" y="1714488"/>
            <a:ext cx="3500462" cy="2428892"/>
          </a:xfrm>
          <a:prstGeom prst="rect">
            <a:avLst/>
          </a:prstGeom>
        </p:spPr>
      </p:pic>
      <p:pic>
        <p:nvPicPr>
          <p:cNvPr id="7" name="Рисунок 6" descr="Маршала Крылова, 20w.JPG"/>
          <p:cNvPicPr>
            <a:picLocks noChangeAspect="1"/>
          </p:cNvPicPr>
          <p:nvPr/>
        </p:nvPicPr>
        <p:blipFill>
          <a:blip r:embed="rId4" cstate="print"/>
          <a:stretch>
            <a:fillRect/>
          </a:stretch>
        </p:blipFill>
        <p:spPr>
          <a:xfrm>
            <a:off x="5000628" y="2643182"/>
            <a:ext cx="3707904" cy="2780928"/>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5373216"/>
            <a:ext cx="8183880" cy="1051560"/>
          </a:xfrm>
        </p:spPr>
        <p:txBody>
          <a:bodyPr>
            <a:noAutofit/>
          </a:bodyPr>
          <a:lstStyle/>
          <a:p>
            <a:r>
              <a:rPr lang="ru-RU" sz="2400" dirty="0" smtClean="0"/>
              <a:t>Московский институт предпринимательства и права(филиал) </a:t>
            </a:r>
            <a:br>
              <a:rPr lang="ru-RU" sz="2400" dirty="0" smtClean="0"/>
            </a:br>
            <a:r>
              <a:rPr lang="ru-RU" sz="2000" dirty="0" smtClean="0"/>
              <a:t>ул. Богданова, 51а</a:t>
            </a:r>
            <a:endParaRPr lang="ru-RU" sz="2000" dirty="0"/>
          </a:p>
        </p:txBody>
      </p:sp>
      <p:pic>
        <p:nvPicPr>
          <p:cNvPr id="5" name="Рисунок 4" descr="DSC08072.JPG"/>
          <p:cNvPicPr>
            <a:picLocks noChangeAspect="1"/>
          </p:cNvPicPr>
          <p:nvPr/>
        </p:nvPicPr>
        <p:blipFill>
          <a:blip r:embed="rId2" cstate="print"/>
          <a:stretch>
            <a:fillRect/>
          </a:stretch>
        </p:blipFill>
        <p:spPr>
          <a:xfrm>
            <a:off x="539552" y="620688"/>
            <a:ext cx="3744416" cy="2808312"/>
          </a:xfrm>
          <a:prstGeom prst="rect">
            <a:avLst/>
          </a:prstGeom>
        </p:spPr>
      </p:pic>
      <p:pic>
        <p:nvPicPr>
          <p:cNvPr id="6" name="Рисунок 5" descr="Богданова, 51а.JPG"/>
          <p:cNvPicPr>
            <a:picLocks noChangeAspect="1"/>
          </p:cNvPicPr>
          <p:nvPr/>
        </p:nvPicPr>
        <p:blipFill>
          <a:blip r:embed="rId3" cstate="print"/>
          <a:stretch>
            <a:fillRect/>
          </a:stretch>
        </p:blipFill>
        <p:spPr>
          <a:xfrm>
            <a:off x="4427984" y="476672"/>
            <a:ext cx="4139952" cy="3104964"/>
          </a:xfrm>
          <a:prstGeom prst="rect">
            <a:avLst/>
          </a:prstGeom>
        </p:spPr>
      </p:pic>
      <p:pic>
        <p:nvPicPr>
          <p:cNvPr id="7" name="Рисунок 6" descr="Богдан 51а.JPG"/>
          <p:cNvPicPr>
            <a:picLocks noChangeAspect="1"/>
          </p:cNvPicPr>
          <p:nvPr/>
        </p:nvPicPr>
        <p:blipFill>
          <a:blip r:embed="rId4" cstate="print"/>
          <a:stretch>
            <a:fillRect/>
          </a:stretch>
        </p:blipFill>
        <p:spPr>
          <a:xfrm>
            <a:off x="2285984" y="2807472"/>
            <a:ext cx="3929090" cy="2553442"/>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eaLnBrk="1" hangingPunct="1">
              <a:defRPr/>
            </a:pPr>
            <a:r>
              <a:rPr lang="ru-RU" sz="3200" dirty="0" smtClean="0"/>
              <a:t>Оформление экспозиции на районной Доске Почета, посвященной 350-летию основания  города Пензы</a:t>
            </a:r>
            <a:endParaRPr lang="ru-RU" sz="3200" dirty="0"/>
          </a:p>
        </p:txBody>
      </p:sp>
      <p:pic>
        <p:nvPicPr>
          <p:cNvPr id="5123" name="Picture 2"/>
          <p:cNvPicPr>
            <a:picLocks noChangeAspect="1" noChangeArrowheads="1"/>
          </p:cNvPicPr>
          <p:nvPr/>
        </p:nvPicPr>
        <p:blipFill>
          <a:blip r:embed="rId2" cstate="print"/>
          <a:srcRect/>
          <a:stretch>
            <a:fillRect/>
          </a:stretch>
        </p:blipFill>
        <p:spPr bwMode="auto">
          <a:xfrm>
            <a:off x="1763688" y="1556792"/>
            <a:ext cx="5472608" cy="3801297"/>
          </a:xfrm>
          <a:prstGeom prst="rect">
            <a:avLst/>
          </a:prstGeom>
          <a:noFill/>
          <a:ln w="9525">
            <a:noFill/>
            <a:miter lim="800000"/>
            <a:headEnd/>
            <a:tailEnd/>
          </a:ln>
        </p:spPr>
      </p:pic>
      <p:sp>
        <p:nvSpPr>
          <p:cNvPr id="6" name="Прямоугольник 5"/>
          <p:cNvSpPr/>
          <p:nvPr/>
        </p:nvSpPr>
        <p:spPr>
          <a:xfrm>
            <a:off x="2051720" y="5373216"/>
            <a:ext cx="4572000" cy="1015663"/>
          </a:xfrm>
          <a:prstGeom prst="rect">
            <a:avLst/>
          </a:prstGeom>
        </p:spPr>
        <p:txBody>
          <a:bodyPr>
            <a:spAutoFit/>
          </a:bodyPr>
          <a:lstStyle/>
          <a:p>
            <a:pPr algn="ctr">
              <a:buNone/>
            </a:pPr>
            <a:r>
              <a:rPr lang="ru-RU" sz="2400" dirty="0" smtClean="0"/>
              <a:t>Реализованные мероприятия:</a:t>
            </a:r>
          </a:p>
          <a:p>
            <a:r>
              <a:rPr lang="ru-RU" dirty="0" smtClean="0"/>
              <a:t>- ремонт и покраска конструкции;</a:t>
            </a:r>
          </a:p>
          <a:p>
            <a:r>
              <a:rPr lang="ru-RU" dirty="0" smtClean="0"/>
              <a:t>- оформление экспозиции к 350-летию.</a:t>
            </a:r>
          </a:p>
        </p:txBody>
      </p:sp>
    </p:spTree>
  </p:cSld>
  <p:clrMapOvr>
    <a:masterClrMapping/>
  </p:clrMapOvr>
  <p:transition>
    <p:random/>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5517232"/>
            <a:ext cx="8183880" cy="1051560"/>
          </a:xfrm>
        </p:spPr>
        <p:txBody>
          <a:bodyPr>
            <a:noAutofit/>
          </a:bodyPr>
          <a:lstStyle/>
          <a:p>
            <a:r>
              <a:rPr lang="ru-RU" sz="1800" dirty="0" smtClean="0"/>
              <a:t/>
            </a:r>
            <a:br>
              <a:rPr lang="ru-RU" sz="1800" dirty="0" smtClean="0"/>
            </a:br>
            <a:r>
              <a:rPr lang="ru-RU" sz="1800" dirty="0" smtClean="0"/>
              <a:t>Российский Государственный университет инновационных технологий и предпринимательства (филиал) </a:t>
            </a:r>
            <a:br>
              <a:rPr lang="ru-RU" sz="1800" dirty="0" smtClean="0"/>
            </a:br>
            <a:r>
              <a:rPr lang="ru-RU" sz="1800" dirty="0" smtClean="0"/>
              <a:t>ул. Красная, 38 (планируемые работы: покраска фасада, ремонт ограждения газонной части)</a:t>
            </a:r>
            <a:endParaRPr lang="ru-RU" sz="1800" dirty="0"/>
          </a:p>
        </p:txBody>
      </p:sp>
      <p:pic>
        <p:nvPicPr>
          <p:cNvPr id="5" name="Содержимое 4" descr="Красная38.JPG"/>
          <p:cNvPicPr>
            <a:picLocks noGrp="1" noChangeAspect="1"/>
          </p:cNvPicPr>
          <p:nvPr>
            <p:ph sz="half" idx="1"/>
          </p:nvPr>
        </p:nvPicPr>
        <p:blipFill>
          <a:blip r:embed="rId2" cstate="print"/>
          <a:stretch>
            <a:fillRect/>
          </a:stretch>
        </p:blipFill>
        <p:spPr>
          <a:xfrm>
            <a:off x="1331640" y="620688"/>
            <a:ext cx="6408712" cy="4806535"/>
          </a:xfr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6" y="4429132"/>
            <a:ext cx="3888432" cy="1428760"/>
          </a:xfrm>
        </p:spPr>
        <p:txBody>
          <a:bodyPr>
            <a:normAutofit/>
          </a:bodyPr>
          <a:lstStyle/>
          <a:p>
            <a:r>
              <a:rPr lang="ru-RU" sz="2800" dirty="0" smtClean="0"/>
              <a:t>ГОУ ВПО «ПГУ» </a:t>
            </a:r>
            <a:br>
              <a:rPr lang="ru-RU" sz="2800" dirty="0" smtClean="0"/>
            </a:br>
            <a:r>
              <a:rPr lang="ru-RU" sz="1600" dirty="0" smtClean="0"/>
              <a:t>ул. Красная, 40</a:t>
            </a:r>
            <a:r>
              <a:rPr lang="ru-RU" dirty="0" smtClean="0"/>
              <a:t/>
            </a:r>
            <a:br>
              <a:rPr lang="ru-RU" dirty="0" smtClean="0"/>
            </a:br>
            <a:endParaRPr lang="ru-RU" dirty="0"/>
          </a:p>
        </p:txBody>
      </p:sp>
      <p:pic>
        <p:nvPicPr>
          <p:cNvPr id="5" name="Содержимое 4" descr="Красная,40.JPG"/>
          <p:cNvPicPr>
            <a:picLocks noGrp="1" noChangeAspect="1"/>
          </p:cNvPicPr>
          <p:nvPr>
            <p:ph sz="half" idx="1"/>
          </p:nvPr>
        </p:nvPicPr>
        <p:blipFill>
          <a:blip r:embed="rId2" cstate="print"/>
          <a:stretch>
            <a:fillRect/>
          </a:stretch>
        </p:blipFill>
        <p:spPr>
          <a:xfrm>
            <a:off x="827584" y="1285860"/>
            <a:ext cx="3815854" cy="2953231"/>
          </a:xfrm>
        </p:spPr>
      </p:pic>
      <p:pic>
        <p:nvPicPr>
          <p:cNvPr id="7" name="Рисунок 6" descr="DSC08059.JPG"/>
          <p:cNvPicPr>
            <a:picLocks noChangeAspect="1"/>
          </p:cNvPicPr>
          <p:nvPr/>
        </p:nvPicPr>
        <p:blipFill>
          <a:blip r:embed="rId3" cstate="print"/>
          <a:stretch>
            <a:fillRect/>
          </a:stretch>
        </p:blipFill>
        <p:spPr>
          <a:xfrm rot="5400000">
            <a:off x="4524568" y="1404731"/>
            <a:ext cx="4379979" cy="3570736"/>
          </a:xfrm>
          <a:prstGeom prst="rect">
            <a:avLst/>
          </a:prstGeo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«ГДО» </a:t>
            </a:r>
            <a:r>
              <a:rPr lang="en-US" dirty="0" smtClean="0"/>
              <a:t/>
            </a:r>
            <a:br>
              <a:rPr lang="en-US" dirty="0" smtClean="0"/>
            </a:br>
            <a:r>
              <a:rPr lang="ru-RU" sz="2000" dirty="0" smtClean="0"/>
              <a:t>ул. Ленинградская, 1а </a:t>
            </a:r>
            <a:br>
              <a:rPr lang="ru-RU" sz="2000" dirty="0" smtClean="0"/>
            </a:br>
            <a:r>
              <a:rPr lang="ru-RU" sz="1400" dirty="0" smtClean="0"/>
              <a:t>(ремонт входной группы и фасада)</a:t>
            </a:r>
            <a:endParaRPr lang="ru-RU" sz="1400" dirty="0"/>
          </a:p>
        </p:txBody>
      </p:sp>
      <p:pic>
        <p:nvPicPr>
          <p:cNvPr id="1026" name="Picture 2" descr="\\Server\Общяя папка администрации\Отдел благоустройства\350лет Пензы\DSCN6471.jpg"/>
          <p:cNvPicPr>
            <a:picLocks noGrp="1" noChangeAspect="1" noChangeArrowheads="1"/>
          </p:cNvPicPr>
          <p:nvPr>
            <p:ph sz="half" idx="1"/>
          </p:nvPr>
        </p:nvPicPr>
        <p:blipFill>
          <a:blip r:embed="rId2" cstate="print"/>
          <a:srcRect/>
          <a:stretch>
            <a:fillRect/>
          </a:stretch>
        </p:blipFill>
        <p:spPr bwMode="auto">
          <a:xfrm>
            <a:off x="827584" y="1628800"/>
            <a:ext cx="7322956" cy="4824536"/>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2200" dirty="0" smtClean="0"/>
              <a:t>НОУ ДПО УМЦ СФПП«</a:t>
            </a:r>
            <a:r>
              <a:rPr lang="ru-RU" sz="2200" dirty="0" err="1" smtClean="0"/>
              <a:t>Профкурсы</a:t>
            </a:r>
            <a:r>
              <a:rPr lang="ru-RU" sz="2200" dirty="0" smtClean="0"/>
              <a:t>» </a:t>
            </a:r>
            <a:r>
              <a:rPr lang="en-US" sz="2200" dirty="0" smtClean="0"/>
              <a:t/>
            </a:r>
            <a:br>
              <a:rPr lang="en-US" sz="2200" dirty="0" smtClean="0"/>
            </a:br>
            <a:r>
              <a:rPr lang="ru-RU" sz="2200" dirty="0" smtClean="0"/>
              <a:t>ул. Калинина, 114 </a:t>
            </a:r>
            <a:r>
              <a:rPr lang="en-US" sz="2200" dirty="0" smtClean="0"/>
              <a:t/>
            </a:r>
            <a:br>
              <a:rPr lang="en-US" sz="2200" dirty="0" smtClean="0"/>
            </a:br>
            <a:r>
              <a:rPr lang="ru-RU" sz="1600" dirty="0" smtClean="0"/>
              <a:t>планируемые работы: </a:t>
            </a:r>
            <a:br>
              <a:rPr lang="ru-RU" sz="1600" dirty="0" smtClean="0"/>
            </a:br>
            <a:r>
              <a:rPr lang="ru-RU" sz="1600" dirty="0" smtClean="0"/>
              <a:t> - ремонт входной группы </a:t>
            </a:r>
            <a:br>
              <a:rPr lang="ru-RU" sz="1600" dirty="0" smtClean="0"/>
            </a:br>
            <a:r>
              <a:rPr lang="ru-RU" sz="1600" dirty="0" smtClean="0"/>
              <a:t>                                - установка пластиковых окон по фасаду.</a:t>
            </a:r>
            <a:r>
              <a:rPr lang="ru-RU" sz="2400" dirty="0" smtClean="0"/>
              <a:t/>
            </a:r>
            <a:br>
              <a:rPr lang="ru-RU" sz="2400" dirty="0" smtClean="0"/>
            </a:br>
            <a:endParaRPr lang="ru-RU" sz="2200" dirty="0"/>
          </a:p>
        </p:txBody>
      </p:sp>
      <p:pic>
        <p:nvPicPr>
          <p:cNvPr id="3074" name="Picture 2" descr="\\Server\Общяя папка администрации\Отдел благоустройства\350лет Пензы\DSCN6480.jpg"/>
          <p:cNvPicPr>
            <a:picLocks noGrp="1" noChangeAspect="1" noChangeArrowheads="1"/>
          </p:cNvPicPr>
          <p:nvPr>
            <p:ph sz="half" idx="1"/>
          </p:nvPr>
        </p:nvPicPr>
        <p:blipFill>
          <a:blip r:embed="rId2" cstate="print"/>
          <a:srcRect/>
          <a:stretch>
            <a:fillRect/>
          </a:stretch>
        </p:blipFill>
        <p:spPr bwMode="auto">
          <a:xfrm>
            <a:off x="377534" y="1412775"/>
            <a:ext cx="8370930" cy="5208579"/>
          </a:xfrm>
          <a:prstGeom prst="rect">
            <a:avLst/>
          </a:prstGeom>
          <a:noFill/>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ctrTitle"/>
          </p:nvPr>
        </p:nvSpPr>
        <p:spPr>
          <a:xfrm>
            <a:off x="683568" y="980728"/>
            <a:ext cx="7772400" cy="1828800"/>
          </a:xfrm>
        </p:spPr>
        <p:txBody>
          <a:bodyPr>
            <a:normAutofit fontScale="90000"/>
          </a:bodyPr>
          <a:lstStyle/>
          <a:p>
            <a:pPr algn="ctr"/>
            <a:r>
              <a:rPr lang="ru-RU" dirty="0" smtClean="0"/>
              <a:t>Общие сведения по жилому фонду Первомайского района</a:t>
            </a:r>
            <a:endParaRPr lang="ru-RU" dirty="0"/>
          </a:p>
        </p:txBody>
      </p:sp>
      <p:sp>
        <p:nvSpPr>
          <p:cNvPr id="5" name="Подзаголовок 4"/>
          <p:cNvSpPr>
            <a:spLocks noGrp="1"/>
          </p:cNvSpPr>
          <p:nvPr>
            <p:ph type="subTitle" idx="1"/>
          </p:nvPr>
        </p:nvSpPr>
        <p:spPr>
          <a:xfrm>
            <a:off x="395536" y="3284984"/>
            <a:ext cx="8501122" cy="2808312"/>
          </a:xfrm>
        </p:spPr>
        <p:txBody>
          <a:bodyPr>
            <a:normAutofit/>
          </a:bodyPr>
          <a:lstStyle/>
          <a:p>
            <a:pPr algn="l"/>
            <a:r>
              <a:rPr lang="ru-RU" sz="2400" dirty="0" smtClean="0">
                <a:latin typeface="Times New Roman" pitchFamily="18" charset="0"/>
                <a:cs typeface="Times New Roman" pitchFamily="18" charset="0"/>
              </a:rPr>
              <a:t>Всего многоквартирных домов – 903 из них:</a:t>
            </a:r>
          </a:p>
          <a:p>
            <a:pPr algn="l">
              <a:buFontTx/>
              <a:buChar char="-"/>
            </a:pPr>
            <a:r>
              <a:rPr lang="ru-RU" sz="2400" dirty="0" smtClean="0">
                <a:latin typeface="Times New Roman" pitchFamily="18" charset="0"/>
                <a:cs typeface="Times New Roman" pitchFamily="18" charset="0"/>
              </a:rPr>
              <a:t>Муниципальных домов – 708;</a:t>
            </a:r>
          </a:p>
          <a:p>
            <a:pPr algn="l">
              <a:buFontTx/>
              <a:buChar char="-"/>
            </a:pPr>
            <a:r>
              <a:rPr lang="ru-RU" sz="2400" dirty="0" smtClean="0">
                <a:latin typeface="Times New Roman" pitchFamily="18" charset="0"/>
                <a:cs typeface="Times New Roman" pitchFamily="18" charset="0"/>
              </a:rPr>
              <a:t>ТСЖ, ЖСК – 105;</a:t>
            </a:r>
          </a:p>
          <a:p>
            <a:pPr algn="l">
              <a:buFontTx/>
              <a:buChar char="-"/>
            </a:pPr>
            <a:r>
              <a:rPr lang="ru-RU" sz="2400" dirty="0" smtClean="0">
                <a:latin typeface="Times New Roman" pitchFamily="18" charset="0"/>
                <a:cs typeface="Times New Roman" pitchFamily="18" charset="0"/>
              </a:rPr>
              <a:t>УК и ведомственный фонд – 90;</a:t>
            </a:r>
          </a:p>
          <a:p>
            <a:pPr algn="l"/>
            <a:r>
              <a:rPr lang="ru-RU" sz="2400" dirty="0" smtClean="0">
                <a:latin typeface="Times New Roman" pitchFamily="18" charset="0"/>
                <a:cs typeface="Times New Roman" pitchFamily="18" charset="0"/>
              </a:rPr>
              <a:t> </a:t>
            </a:r>
          </a:p>
          <a:p>
            <a:pPr algn="l"/>
            <a:endParaRPr lang="ru-RU" dirty="0"/>
          </a:p>
        </p:txBody>
      </p:sp>
    </p:spTree>
  </p:cSld>
  <p:clrMapOvr>
    <a:masterClrMapping/>
  </p:clrMapOvr>
  <p:transition>
    <p:random/>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Текст 5"/>
          <p:cNvSpPr>
            <a:spLocks noGrp="1"/>
          </p:cNvSpPr>
          <p:nvPr>
            <p:ph type="body" idx="1"/>
          </p:nvPr>
        </p:nvSpPr>
        <p:spPr>
          <a:xfrm>
            <a:off x="142844" y="2500306"/>
            <a:ext cx="2928958" cy="250821"/>
          </a:xfrm>
        </p:spPr>
        <p:txBody>
          <a:bodyPr>
            <a:normAutofit fontScale="92500" lnSpcReduction="20000"/>
          </a:bodyPr>
          <a:lstStyle/>
          <a:p>
            <a:r>
              <a:rPr lang="ru-RU" sz="1400" dirty="0" smtClean="0"/>
              <a:t>Ул. Калинина, 97 а</a:t>
            </a:r>
            <a:endParaRPr lang="ru-RU" sz="1400" dirty="0"/>
          </a:p>
        </p:txBody>
      </p:sp>
      <p:sp>
        <p:nvSpPr>
          <p:cNvPr id="7" name="Текст 6"/>
          <p:cNvSpPr>
            <a:spLocks noGrp="1"/>
          </p:cNvSpPr>
          <p:nvPr>
            <p:ph type="body" sz="half" idx="3"/>
          </p:nvPr>
        </p:nvSpPr>
        <p:spPr>
          <a:xfrm>
            <a:off x="1714480" y="6607179"/>
            <a:ext cx="1785950" cy="250821"/>
          </a:xfrm>
        </p:spPr>
        <p:txBody>
          <a:bodyPr>
            <a:normAutofit fontScale="92500" lnSpcReduction="20000"/>
          </a:bodyPr>
          <a:lstStyle/>
          <a:p>
            <a:r>
              <a:rPr lang="ru-RU" sz="1400" dirty="0" smtClean="0"/>
              <a:t>Ул. Калинина, 106</a:t>
            </a:r>
            <a:endParaRPr lang="ru-RU" sz="1400" dirty="0"/>
          </a:p>
        </p:txBody>
      </p:sp>
      <p:pic>
        <p:nvPicPr>
          <p:cNvPr id="4098" name="Picture 2" descr="\\Server\общяя папка администрации\Отдел благоустройства\350лет Пензы\ФОТО ПОЗДНЯКОВ\IMG0463A.jpg"/>
          <p:cNvPicPr>
            <a:picLocks noGrp="1" noChangeAspect="1" noChangeArrowheads="1"/>
          </p:cNvPicPr>
          <p:nvPr>
            <p:ph sz="quarter" idx="2"/>
          </p:nvPr>
        </p:nvPicPr>
        <p:blipFill>
          <a:blip r:embed="rId2" cstate="print"/>
          <a:stretch>
            <a:fillRect/>
          </a:stretch>
        </p:blipFill>
        <p:spPr bwMode="auto">
          <a:xfrm>
            <a:off x="142844" y="2786058"/>
            <a:ext cx="2498229" cy="2071702"/>
          </a:xfrm>
          <a:prstGeom prst="rect">
            <a:avLst/>
          </a:prstGeom>
          <a:noFill/>
        </p:spPr>
      </p:pic>
      <p:pic>
        <p:nvPicPr>
          <p:cNvPr id="5" name="Picture 2" descr="\\Server\общяя папка администрации\Отдел благоустройства\350лет Пензы\ФОТО ПОЗДНЯКОВ\IMG0467A.jpg"/>
          <p:cNvPicPr>
            <a:picLocks noGrp="1" noChangeAspect="1" noChangeArrowheads="1"/>
          </p:cNvPicPr>
          <p:nvPr>
            <p:ph sz="quarter" idx="4"/>
          </p:nvPr>
        </p:nvPicPr>
        <p:blipFill>
          <a:blip r:embed="rId3" cstate="print"/>
          <a:stretch>
            <a:fillRect/>
          </a:stretch>
        </p:blipFill>
        <p:spPr bwMode="auto">
          <a:xfrm>
            <a:off x="1643042" y="4643446"/>
            <a:ext cx="2665140" cy="2000264"/>
          </a:xfrm>
          <a:prstGeom prst="rect">
            <a:avLst/>
          </a:prstGeom>
          <a:noFill/>
        </p:spPr>
      </p:pic>
      <p:sp>
        <p:nvSpPr>
          <p:cNvPr id="8" name="TextBox 7"/>
          <p:cNvSpPr txBox="1"/>
          <p:nvPr/>
        </p:nvSpPr>
        <p:spPr>
          <a:xfrm>
            <a:off x="467544" y="188640"/>
            <a:ext cx="8001056" cy="2308324"/>
          </a:xfrm>
          <a:prstGeom prst="rect">
            <a:avLst/>
          </a:prstGeom>
          <a:noFill/>
        </p:spPr>
        <p:txBody>
          <a:bodyPr wrap="square" rtlCol="0">
            <a:spAutoFit/>
          </a:bodyPr>
          <a:lstStyle/>
          <a:p>
            <a:pPr algn="just"/>
            <a:r>
              <a:rPr lang="ru-RU" i="1" dirty="0" smtClean="0"/>
              <a:t>В соответствии с постановлением администрации города Пензы от 28.01.2011 №  47 «Об утверждении плана рекомендуемых работ по ремонту фасадов зданий и сооружений г. Пензы в рамках подготовки и проведения празднования 350-летия основания города Пензы» включены в план по реконструкции 14 жилых домов по следующим  адресам: ул. Баумана, 40а, ул. Калинина, 97а, 106, 107, 108, 109, 110, 111, 112, 113, ул. Центральная, 12, ул. Куйбышева, 10а, 11, ул. Терновского, 158.  </a:t>
            </a:r>
            <a:endParaRPr lang="ru-RU" i="1" dirty="0"/>
          </a:p>
        </p:txBody>
      </p:sp>
      <p:pic>
        <p:nvPicPr>
          <p:cNvPr id="37889" name="Picture 1" descr="\\Server\общяя папка администрации\Отдел благоустройства\350лет Пензы\Морозова\ул. Терновского, 158\DSCN6194.JPG"/>
          <p:cNvPicPr>
            <a:picLocks noChangeAspect="1" noChangeArrowheads="1"/>
          </p:cNvPicPr>
          <p:nvPr/>
        </p:nvPicPr>
        <p:blipFill>
          <a:blip r:embed="rId4" cstate="print"/>
          <a:srcRect/>
          <a:stretch>
            <a:fillRect/>
          </a:stretch>
        </p:blipFill>
        <p:spPr bwMode="auto">
          <a:xfrm>
            <a:off x="3786182" y="2928934"/>
            <a:ext cx="2499538" cy="1874277"/>
          </a:xfrm>
          <a:prstGeom prst="rect">
            <a:avLst/>
          </a:prstGeom>
          <a:noFill/>
        </p:spPr>
      </p:pic>
      <p:sp>
        <p:nvSpPr>
          <p:cNvPr id="10" name="TextBox 9"/>
          <p:cNvSpPr txBox="1"/>
          <p:nvPr/>
        </p:nvSpPr>
        <p:spPr>
          <a:xfrm>
            <a:off x="3786182" y="2571744"/>
            <a:ext cx="2143140" cy="307777"/>
          </a:xfrm>
          <a:prstGeom prst="rect">
            <a:avLst/>
          </a:prstGeom>
          <a:noFill/>
        </p:spPr>
        <p:txBody>
          <a:bodyPr wrap="square" rtlCol="0">
            <a:spAutoFit/>
          </a:bodyPr>
          <a:lstStyle/>
          <a:p>
            <a:r>
              <a:rPr lang="ru-RU" sz="1400" dirty="0" smtClean="0">
                <a:latin typeface="+mn-lt"/>
              </a:rPr>
              <a:t>УЛ. ТЕРНОВСКОГО, 158</a:t>
            </a:r>
            <a:endParaRPr lang="ru-RU" sz="1400" dirty="0">
              <a:latin typeface="+mn-lt"/>
            </a:endParaRPr>
          </a:p>
        </p:txBody>
      </p:sp>
      <p:pic>
        <p:nvPicPr>
          <p:cNvPr id="37890" name="Picture 2" descr="\\Server\общяя папка администрации\Отдел благоустройства\МАШБЮРО\МОРОЗОВА\Ломакина\DSC03882.JPG"/>
          <p:cNvPicPr>
            <a:picLocks noChangeAspect="1" noChangeArrowheads="1"/>
          </p:cNvPicPr>
          <p:nvPr/>
        </p:nvPicPr>
        <p:blipFill>
          <a:blip r:embed="rId5" cstate="print"/>
          <a:srcRect/>
          <a:stretch>
            <a:fillRect/>
          </a:stretch>
        </p:blipFill>
        <p:spPr bwMode="auto">
          <a:xfrm>
            <a:off x="5786446" y="4214818"/>
            <a:ext cx="2857520" cy="2143140"/>
          </a:xfrm>
          <a:prstGeom prst="rect">
            <a:avLst/>
          </a:prstGeom>
          <a:noFill/>
        </p:spPr>
      </p:pic>
      <p:sp>
        <p:nvSpPr>
          <p:cNvPr id="12" name="TextBox 11"/>
          <p:cNvSpPr txBox="1"/>
          <p:nvPr/>
        </p:nvSpPr>
        <p:spPr>
          <a:xfrm>
            <a:off x="6215074" y="3857628"/>
            <a:ext cx="2357454" cy="307777"/>
          </a:xfrm>
          <a:prstGeom prst="rect">
            <a:avLst/>
          </a:prstGeom>
          <a:noFill/>
        </p:spPr>
        <p:txBody>
          <a:bodyPr wrap="square" rtlCol="0">
            <a:spAutoFit/>
          </a:bodyPr>
          <a:lstStyle/>
          <a:p>
            <a:r>
              <a:rPr lang="ru-RU" sz="1400" dirty="0" smtClean="0">
                <a:latin typeface="+mn-lt"/>
              </a:rPr>
              <a:t>УЛ. ЦЕНТРАЛЬНАЯ, 12</a:t>
            </a:r>
            <a:endParaRPr lang="ru-RU" sz="1400" dirty="0">
              <a:latin typeface="+mn-lt"/>
            </a:endParaRPr>
          </a:p>
        </p:txBody>
      </p:sp>
    </p:spTree>
  </p:cSld>
  <p:clrMapOvr>
    <a:masterClrMapping/>
  </p:clrMapOvr>
  <p:transition>
    <p:random/>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42844" y="214290"/>
            <a:ext cx="9001156" cy="5429288"/>
          </a:xfrm>
        </p:spPr>
        <p:txBody>
          <a:bodyPr>
            <a:normAutofit/>
          </a:bodyPr>
          <a:lstStyle/>
          <a:p>
            <a:r>
              <a:rPr lang="ru-RU" sz="2000" i="1" dirty="0" smtClean="0"/>
              <a:t>         Вместе с тем, далеко не все объекты, которые требуют ремонта и благоустройства включены в данный план. </a:t>
            </a:r>
            <a:br>
              <a:rPr lang="ru-RU" sz="2000" i="1" dirty="0" smtClean="0"/>
            </a:br>
            <a:r>
              <a:rPr lang="ru-RU" sz="2000" i="1" dirty="0" smtClean="0"/>
              <a:t>         Так например, жилой фонд по магистральным улицам Калинина, Красная, Куйбышева, Лермонтова, мира, ленинградская, попова, пацаева, Терновского, экспериментальная, центральная  по красной линии состоит из </a:t>
            </a:r>
            <a:r>
              <a:rPr lang="ru-RU" sz="2000" i="1" dirty="0" smtClean="0">
                <a:solidFill>
                  <a:srgbClr val="FF0000"/>
                </a:solidFill>
              </a:rPr>
              <a:t>144</a:t>
            </a:r>
            <a:r>
              <a:rPr lang="ru-RU" sz="2000" i="1" dirty="0" smtClean="0"/>
              <a:t> жилых домов. Из них </a:t>
            </a:r>
            <a:r>
              <a:rPr lang="ru-RU" sz="2000" i="1" dirty="0" smtClean="0">
                <a:solidFill>
                  <a:srgbClr val="FF0000"/>
                </a:solidFill>
              </a:rPr>
              <a:t>75</a:t>
            </a:r>
            <a:r>
              <a:rPr lang="ru-RU" sz="2000" i="1" dirty="0" smtClean="0"/>
              <a:t> домов требуют ремонта фасадов и цоколей. </a:t>
            </a:r>
            <a:br>
              <a:rPr lang="ru-RU" sz="2000" i="1" dirty="0" smtClean="0"/>
            </a:br>
            <a:r>
              <a:rPr lang="ru-RU" dirty="0" smtClean="0"/>
              <a:t/>
            </a:r>
            <a:br>
              <a:rPr lang="ru-RU" dirty="0" smtClean="0"/>
            </a:br>
            <a:endParaRPr lang="ru-RU" dirty="0"/>
          </a:p>
        </p:txBody>
      </p:sp>
    </p:spTree>
  </p:cSld>
  <p:clrMapOvr>
    <a:masterClrMapping/>
  </p:clrMapOvr>
  <p:transition>
    <p:random/>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428736"/>
            <a:ext cx="2786050" cy="571480"/>
          </a:xfrm>
        </p:spPr>
        <p:txBody>
          <a:bodyPr>
            <a:noAutofit/>
          </a:bodyPr>
          <a:lstStyle/>
          <a:p>
            <a:r>
              <a:rPr lang="ru-RU" sz="1100" dirty="0" smtClean="0"/>
              <a:t>Ул. Калинина, 108 </a:t>
            </a:r>
            <a:br>
              <a:rPr lang="ru-RU" sz="1100" dirty="0" smtClean="0"/>
            </a:br>
            <a:r>
              <a:rPr lang="ru-RU" sz="1100" dirty="0" smtClean="0"/>
              <a:t>(ремонт цоколя и покраска фасада)</a:t>
            </a:r>
            <a:endParaRPr lang="ru-RU" sz="1100" dirty="0"/>
          </a:p>
        </p:txBody>
      </p:sp>
      <p:pic>
        <p:nvPicPr>
          <p:cNvPr id="10242" name="Picture 2" descr="\\Server\общяя папка администрации\Отдел благоустройства\350лет Пензы\ФОТО ПОЗДНЯКОВ\IMG0469A.jpg"/>
          <p:cNvPicPr>
            <a:picLocks noGrp="1" noChangeAspect="1" noChangeArrowheads="1"/>
          </p:cNvPicPr>
          <p:nvPr>
            <p:ph idx="1"/>
          </p:nvPr>
        </p:nvPicPr>
        <p:blipFill>
          <a:blip r:embed="rId2" cstate="print"/>
          <a:srcRect/>
          <a:stretch>
            <a:fillRect/>
          </a:stretch>
        </p:blipFill>
        <p:spPr bwMode="auto">
          <a:xfrm>
            <a:off x="214282" y="1928802"/>
            <a:ext cx="3071834" cy="2143140"/>
          </a:xfrm>
          <a:prstGeom prst="rect">
            <a:avLst/>
          </a:prstGeom>
          <a:noFill/>
        </p:spPr>
      </p:pic>
      <p:sp>
        <p:nvSpPr>
          <p:cNvPr id="4" name="Заголовок 1"/>
          <p:cNvSpPr txBox="1">
            <a:spLocks/>
          </p:cNvSpPr>
          <p:nvPr/>
        </p:nvSpPr>
        <p:spPr>
          <a:xfrm>
            <a:off x="4214810" y="1428736"/>
            <a:ext cx="3111048" cy="637967"/>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11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Ул. Калинина, 113 </a:t>
            </a:r>
            <a:endParaRPr kumimoji="0" lang="en-US" sz="11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11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(ремонт цоколя и покраска фасада)</a:t>
            </a:r>
            <a:endParaRPr kumimoji="0" lang="ru-RU" sz="11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pic>
        <p:nvPicPr>
          <p:cNvPr id="5" name="Picture 2" descr="\\Server\общяя папка администрации\Отдел благоустройства\350лет Пензы\ФОТО ПОЗДНЯКОВ\IMG0477A.jpg"/>
          <p:cNvPicPr>
            <a:picLocks noChangeAspect="1" noChangeArrowheads="1"/>
          </p:cNvPicPr>
          <p:nvPr/>
        </p:nvPicPr>
        <p:blipFill>
          <a:blip r:embed="rId3" cstate="print"/>
          <a:srcRect/>
          <a:stretch>
            <a:fillRect/>
          </a:stretch>
        </p:blipFill>
        <p:spPr bwMode="auto">
          <a:xfrm>
            <a:off x="4214810" y="2000240"/>
            <a:ext cx="3286148" cy="2196718"/>
          </a:xfrm>
          <a:prstGeom prst="rect">
            <a:avLst/>
          </a:prstGeom>
          <a:noFill/>
          <a:ln w="9525">
            <a:noFill/>
            <a:miter lim="800000"/>
            <a:headEnd/>
            <a:tailEnd/>
          </a:ln>
        </p:spPr>
      </p:pic>
      <p:sp>
        <p:nvSpPr>
          <p:cNvPr id="6" name="TextBox 5"/>
          <p:cNvSpPr txBox="1"/>
          <p:nvPr/>
        </p:nvSpPr>
        <p:spPr>
          <a:xfrm>
            <a:off x="357158" y="357166"/>
            <a:ext cx="8215370" cy="1200329"/>
          </a:xfrm>
          <a:prstGeom prst="rect">
            <a:avLst/>
          </a:prstGeom>
          <a:noFill/>
        </p:spPr>
        <p:txBody>
          <a:bodyPr wrap="square" rtlCol="0">
            <a:spAutoFit/>
          </a:bodyPr>
          <a:lstStyle/>
          <a:p>
            <a:pPr>
              <a:buNone/>
            </a:pPr>
            <a:r>
              <a:rPr lang="ru-RU" dirty="0" smtClean="0"/>
              <a:t>Всего строений по красной линии– 72. </a:t>
            </a:r>
          </a:p>
          <a:p>
            <a:pPr>
              <a:buNone/>
            </a:pPr>
            <a:r>
              <a:rPr lang="ru-RU" dirty="0" smtClean="0"/>
              <a:t>Многоквартирных домов по </a:t>
            </a:r>
            <a:r>
              <a:rPr lang="ru-RU" dirty="0" smtClean="0">
                <a:solidFill>
                  <a:srgbClr val="FFFF00"/>
                </a:solidFill>
              </a:rPr>
              <a:t>красной линии– 40</a:t>
            </a:r>
            <a:r>
              <a:rPr lang="ru-RU" dirty="0" smtClean="0"/>
              <a:t>, </a:t>
            </a:r>
          </a:p>
          <a:p>
            <a:pPr>
              <a:buNone/>
            </a:pPr>
            <a:r>
              <a:rPr lang="ru-RU" i="1" u="sng" dirty="0" smtClean="0"/>
              <a:t>требуют ремонта -19. </a:t>
            </a:r>
          </a:p>
          <a:p>
            <a:pPr>
              <a:buNone/>
            </a:pPr>
            <a:r>
              <a:rPr lang="ru-RU" dirty="0" smtClean="0"/>
              <a:t>Другие строения различных форм собственности и назначения – 32. </a:t>
            </a:r>
          </a:p>
        </p:txBody>
      </p:sp>
      <p:sp>
        <p:nvSpPr>
          <p:cNvPr id="8" name="TextBox 7"/>
          <p:cNvSpPr txBox="1"/>
          <p:nvPr/>
        </p:nvSpPr>
        <p:spPr>
          <a:xfrm>
            <a:off x="357158" y="0"/>
            <a:ext cx="5000660" cy="461665"/>
          </a:xfrm>
          <a:prstGeom prst="rect">
            <a:avLst/>
          </a:prstGeom>
          <a:noFill/>
        </p:spPr>
        <p:txBody>
          <a:bodyPr wrap="square" rtlCol="0">
            <a:spAutoFit/>
          </a:bodyPr>
          <a:lstStyle/>
          <a:p>
            <a:r>
              <a:rPr lang="ru-RU" sz="2400" dirty="0" smtClean="0"/>
              <a:t>Ул. Калинина</a:t>
            </a:r>
            <a:endParaRPr lang="ru-RU" sz="2400" dirty="0"/>
          </a:p>
        </p:txBody>
      </p:sp>
      <p:pic>
        <p:nvPicPr>
          <p:cNvPr id="9" name="Picture 2" descr="\\Server\общяя папка администрации\Отдел благоустройства\350лет Пензы\ФОТО ПОЗДНЯКОВ\IMG0485A.jpg"/>
          <p:cNvPicPr>
            <a:picLocks noChangeAspect="1" noChangeArrowheads="1"/>
          </p:cNvPicPr>
          <p:nvPr/>
        </p:nvPicPr>
        <p:blipFill>
          <a:blip r:embed="rId4" cstate="print"/>
          <a:srcRect/>
          <a:stretch>
            <a:fillRect/>
          </a:stretch>
        </p:blipFill>
        <p:spPr bwMode="auto">
          <a:xfrm>
            <a:off x="1142976" y="4822872"/>
            <a:ext cx="3214710" cy="2035128"/>
          </a:xfrm>
          <a:prstGeom prst="rect">
            <a:avLst/>
          </a:prstGeom>
          <a:noFill/>
        </p:spPr>
      </p:pic>
      <p:sp>
        <p:nvSpPr>
          <p:cNvPr id="10" name="TextBox 9"/>
          <p:cNvSpPr txBox="1"/>
          <p:nvPr/>
        </p:nvSpPr>
        <p:spPr>
          <a:xfrm>
            <a:off x="1071538" y="4214818"/>
            <a:ext cx="3143272" cy="600164"/>
          </a:xfrm>
          <a:prstGeom prst="rect">
            <a:avLst/>
          </a:prstGeom>
          <a:noFill/>
        </p:spPr>
        <p:txBody>
          <a:bodyPr wrap="square" rtlCol="0">
            <a:spAutoFit/>
          </a:bodyPr>
          <a:lstStyle/>
          <a:p>
            <a:r>
              <a:rPr lang="ru-RU" sz="1100" dirty="0" smtClean="0"/>
              <a:t>Ул. Калинина, 37 </a:t>
            </a:r>
            <a:br>
              <a:rPr lang="ru-RU" sz="1100" dirty="0" smtClean="0"/>
            </a:br>
            <a:r>
              <a:rPr lang="ru-RU" sz="1100" dirty="0" smtClean="0"/>
              <a:t>(покраска фасада, ремонт забора и крыши, оконных блоков)</a:t>
            </a:r>
            <a:endParaRPr lang="ru-RU" sz="1100" dirty="0"/>
          </a:p>
        </p:txBody>
      </p:sp>
      <p:pic>
        <p:nvPicPr>
          <p:cNvPr id="11" name="Picture 2" descr="\\Server\общяя папка администрации\Отдел благоустройства\350лет Пензы\ФОТО ПОЗДНЯКОВ\IMG0460A.jpg"/>
          <p:cNvPicPr>
            <a:picLocks noChangeAspect="1" noChangeArrowheads="1"/>
          </p:cNvPicPr>
          <p:nvPr/>
        </p:nvPicPr>
        <p:blipFill>
          <a:blip r:embed="rId5" cstate="print"/>
          <a:srcRect/>
          <a:stretch>
            <a:fillRect/>
          </a:stretch>
        </p:blipFill>
        <p:spPr bwMode="auto">
          <a:xfrm>
            <a:off x="5429256" y="4778484"/>
            <a:ext cx="3286148" cy="2079516"/>
          </a:xfrm>
          <a:prstGeom prst="rect">
            <a:avLst/>
          </a:prstGeom>
          <a:noFill/>
          <a:ln w="9525">
            <a:noFill/>
            <a:miter lim="800000"/>
            <a:headEnd/>
            <a:tailEnd/>
          </a:ln>
        </p:spPr>
      </p:pic>
      <p:sp>
        <p:nvSpPr>
          <p:cNvPr id="12" name="TextBox 11"/>
          <p:cNvSpPr txBox="1"/>
          <p:nvPr/>
        </p:nvSpPr>
        <p:spPr>
          <a:xfrm>
            <a:off x="5429256" y="4286256"/>
            <a:ext cx="2857520" cy="430887"/>
          </a:xfrm>
          <a:prstGeom prst="rect">
            <a:avLst/>
          </a:prstGeom>
          <a:noFill/>
        </p:spPr>
        <p:txBody>
          <a:bodyPr wrap="square" rtlCol="0">
            <a:spAutoFit/>
          </a:bodyPr>
          <a:lstStyle/>
          <a:p>
            <a:pPr lvl="0" algn="ctr" eaLnBrk="0" fontAlgn="base" hangingPunct="0">
              <a:spcBef>
                <a:spcPct val="0"/>
              </a:spcBef>
              <a:spcAft>
                <a:spcPct val="0"/>
              </a:spcAft>
              <a:defRPr/>
            </a:pPr>
            <a:r>
              <a:rPr lang="ru-RU" sz="1100" b="1"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rPr>
              <a:t>Калинина/Металлистов, 1а </a:t>
            </a:r>
            <a:br>
              <a:rPr lang="ru-RU" sz="1100" b="1"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rPr>
            </a:br>
            <a:r>
              <a:rPr lang="ru-RU" sz="1100" b="1"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rPr>
              <a:t>(ремонт цокольной части и балконов)</a:t>
            </a:r>
            <a:endParaRPr lang="ru-RU" sz="1100" b="1"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endParaRPr>
          </a:p>
        </p:txBody>
      </p:sp>
    </p:spTree>
  </p:cSld>
  <p:clrMapOvr>
    <a:masterClrMapping/>
  </p:clrMapOvr>
  <p:transition>
    <p:random/>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14348" y="142852"/>
            <a:ext cx="3396346" cy="792088"/>
          </a:xfrm>
        </p:spPr>
        <p:txBody>
          <a:bodyPr>
            <a:normAutofit/>
          </a:bodyPr>
          <a:lstStyle/>
          <a:p>
            <a:r>
              <a:rPr lang="ru-RU" sz="1400" dirty="0" smtClean="0"/>
              <a:t>Ул. Калинина, 96 </a:t>
            </a:r>
            <a:br>
              <a:rPr lang="ru-RU" sz="1400" dirty="0" smtClean="0"/>
            </a:br>
            <a:r>
              <a:rPr lang="ru-RU" sz="1400" dirty="0" smtClean="0"/>
              <a:t>(ремонт цоколя и покраска фасада)</a:t>
            </a:r>
            <a:endParaRPr lang="ru-RU" sz="1400" dirty="0"/>
          </a:p>
        </p:txBody>
      </p:sp>
      <p:pic>
        <p:nvPicPr>
          <p:cNvPr id="2050" name="Picture 2" descr="\\Server\общяя папка администрации\Отдел благоустройства\350лет Пензы\ФОТО ПОЗДНЯКОВ\IMG0461A.jpg"/>
          <p:cNvPicPr>
            <a:picLocks noGrp="1" noChangeAspect="1" noChangeArrowheads="1"/>
          </p:cNvPicPr>
          <p:nvPr>
            <p:ph idx="1"/>
          </p:nvPr>
        </p:nvPicPr>
        <p:blipFill>
          <a:blip r:embed="rId2" cstate="print"/>
          <a:srcRect/>
          <a:stretch>
            <a:fillRect/>
          </a:stretch>
        </p:blipFill>
        <p:spPr bwMode="auto">
          <a:xfrm>
            <a:off x="642910" y="928670"/>
            <a:ext cx="4033052" cy="3024789"/>
          </a:xfrm>
          <a:prstGeom prst="rect">
            <a:avLst/>
          </a:prstGeom>
          <a:noFill/>
        </p:spPr>
      </p:pic>
      <p:sp>
        <p:nvSpPr>
          <p:cNvPr id="4" name="Заголовок 1"/>
          <p:cNvSpPr txBox="1">
            <a:spLocks/>
          </p:cNvSpPr>
          <p:nvPr/>
        </p:nvSpPr>
        <p:spPr>
          <a:xfrm>
            <a:off x="4429124" y="5993904"/>
            <a:ext cx="4143404" cy="864096"/>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14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Ул. Калинина, 97 </a:t>
            </a:r>
            <a:br>
              <a:rPr kumimoji="0" lang="ru-RU" sz="14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br>
            <a:r>
              <a:rPr kumimoji="0" lang="ru-RU" sz="14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(ремонт фасада и покраска балконов)</a:t>
            </a:r>
            <a:endParaRPr kumimoji="0" lang="ru-RU" sz="14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pic>
        <p:nvPicPr>
          <p:cNvPr id="5" name="Picture 2" descr="\\Server\общяя папка администрации\Отдел благоустройства\350лет Пензы\ФОТО ПОЗДНЯКОВ\IMG0462A.jpg"/>
          <p:cNvPicPr>
            <a:picLocks noChangeAspect="1" noChangeArrowheads="1"/>
          </p:cNvPicPr>
          <p:nvPr/>
        </p:nvPicPr>
        <p:blipFill>
          <a:blip r:embed="rId3" cstate="print"/>
          <a:srcRect/>
          <a:stretch>
            <a:fillRect/>
          </a:stretch>
        </p:blipFill>
        <p:spPr bwMode="auto">
          <a:xfrm>
            <a:off x="4429124" y="3143248"/>
            <a:ext cx="4080453" cy="306034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2844" y="357166"/>
            <a:ext cx="3286148" cy="577774"/>
          </a:xfrm>
        </p:spPr>
        <p:txBody>
          <a:bodyPr>
            <a:noAutofit/>
          </a:bodyPr>
          <a:lstStyle/>
          <a:p>
            <a:r>
              <a:rPr lang="ru-RU" sz="1200" dirty="0" smtClean="0"/>
              <a:t>Ул. Калинина, 102 </a:t>
            </a:r>
            <a:br>
              <a:rPr lang="ru-RU" sz="1200" dirty="0" smtClean="0"/>
            </a:br>
            <a:r>
              <a:rPr lang="ru-RU" sz="1200" dirty="0" smtClean="0"/>
              <a:t>(ремонт цоколя и балконов)</a:t>
            </a:r>
            <a:endParaRPr lang="ru-RU" sz="1200" dirty="0"/>
          </a:p>
        </p:txBody>
      </p:sp>
      <p:pic>
        <p:nvPicPr>
          <p:cNvPr id="5122" name="Picture 2" descr="\\Server\общяя папка администрации\Отдел благоустройства\350лет Пензы\ФОТО ПОЗДНЯКОВ\IMG0464A.jpg"/>
          <p:cNvPicPr>
            <a:picLocks noGrp="1" noChangeAspect="1" noChangeArrowheads="1"/>
          </p:cNvPicPr>
          <p:nvPr>
            <p:ph idx="1"/>
          </p:nvPr>
        </p:nvPicPr>
        <p:blipFill>
          <a:blip r:embed="rId2" cstate="print"/>
          <a:srcRect/>
          <a:stretch>
            <a:fillRect/>
          </a:stretch>
        </p:blipFill>
        <p:spPr bwMode="auto">
          <a:xfrm>
            <a:off x="142844" y="1000108"/>
            <a:ext cx="3214710" cy="2411033"/>
          </a:xfrm>
          <a:prstGeom prst="rect">
            <a:avLst/>
          </a:prstGeom>
          <a:noFill/>
        </p:spPr>
      </p:pic>
      <p:sp>
        <p:nvSpPr>
          <p:cNvPr id="4" name="Заголовок 1"/>
          <p:cNvSpPr txBox="1">
            <a:spLocks/>
          </p:cNvSpPr>
          <p:nvPr/>
        </p:nvSpPr>
        <p:spPr>
          <a:xfrm>
            <a:off x="4071934" y="500042"/>
            <a:ext cx="4076940" cy="72008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14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Ул. Калинина, 104 </a:t>
            </a:r>
            <a:br>
              <a:rPr kumimoji="0" lang="ru-RU" sz="14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br>
            <a:r>
              <a:rPr kumimoji="0" lang="ru-RU" sz="14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(ремонт цоколя и балконов)</a:t>
            </a:r>
            <a:endParaRPr kumimoji="0" lang="ru-RU" sz="14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pic>
        <p:nvPicPr>
          <p:cNvPr id="5" name="Picture 2" descr="\\Server\общяя папка администрации\Отдел благоустройства\350лет Пензы\ФОТО ПОЗДНЯКОВ\IMG0465A.jpg"/>
          <p:cNvPicPr>
            <a:picLocks noChangeAspect="1" noChangeArrowheads="1"/>
          </p:cNvPicPr>
          <p:nvPr/>
        </p:nvPicPr>
        <p:blipFill>
          <a:blip r:embed="rId3" cstate="print"/>
          <a:srcRect/>
          <a:stretch>
            <a:fillRect/>
          </a:stretch>
        </p:blipFill>
        <p:spPr bwMode="auto">
          <a:xfrm>
            <a:off x="4500562" y="1142984"/>
            <a:ext cx="3388366" cy="2299669"/>
          </a:xfrm>
          <a:prstGeom prst="rect">
            <a:avLst/>
          </a:prstGeom>
          <a:noFill/>
          <a:ln w="9525">
            <a:noFill/>
            <a:miter lim="800000"/>
            <a:headEnd/>
            <a:tailEnd/>
          </a:ln>
        </p:spPr>
      </p:pic>
      <p:pic>
        <p:nvPicPr>
          <p:cNvPr id="6" name="Picture 2" descr="\\Server\общяя папка администрации\Отдел благоустройства\350лет Пензы\ФОТО ПОЗДНЯКОВ\IMG0491A.jpg"/>
          <p:cNvPicPr>
            <a:picLocks noChangeAspect="1" noChangeArrowheads="1"/>
          </p:cNvPicPr>
          <p:nvPr/>
        </p:nvPicPr>
        <p:blipFill>
          <a:blip r:embed="rId4" cstate="print"/>
          <a:srcRect/>
          <a:stretch>
            <a:fillRect/>
          </a:stretch>
        </p:blipFill>
        <p:spPr bwMode="auto">
          <a:xfrm>
            <a:off x="928662" y="4143380"/>
            <a:ext cx="3286148" cy="2464611"/>
          </a:xfrm>
          <a:prstGeom prst="rect">
            <a:avLst/>
          </a:prstGeom>
          <a:noFill/>
        </p:spPr>
      </p:pic>
      <p:sp>
        <p:nvSpPr>
          <p:cNvPr id="7" name="TextBox 6"/>
          <p:cNvSpPr txBox="1"/>
          <p:nvPr/>
        </p:nvSpPr>
        <p:spPr>
          <a:xfrm>
            <a:off x="928662" y="3714752"/>
            <a:ext cx="3286148" cy="430887"/>
          </a:xfrm>
          <a:prstGeom prst="rect">
            <a:avLst/>
          </a:prstGeom>
          <a:noFill/>
        </p:spPr>
        <p:txBody>
          <a:bodyPr wrap="square" rtlCol="0">
            <a:spAutoFit/>
          </a:bodyPr>
          <a:lstStyle/>
          <a:p>
            <a:r>
              <a:rPr lang="ru-RU" sz="1100" dirty="0" smtClean="0"/>
              <a:t>Ул. Калинина, 106а </a:t>
            </a:r>
            <a:br>
              <a:rPr lang="ru-RU" sz="1100" dirty="0" smtClean="0"/>
            </a:br>
            <a:r>
              <a:rPr lang="ru-RU" sz="1100" dirty="0" smtClean="0"/>
              <a:t>(ремонт цоколя, фасада и оконных блоков)</a:t>
            </a:r>
            <a:endParaRPr lang="ru-RU" sz="1100" dirty="0"/>
          </a:p>
        </p:txBody>
      </p:sp>
      <p:pic>
        <p:nvPicPr>
          <p:cNvPr id="8" name="Picture 2" descr="\\Server\общяя папка администрации\Отдел благоустройства\350лет Пензы\ФОТО ПОЗДНЯКОВ\IMG0471A.jpg"/>
          <p:cNvPicPr>
            <a:picLocks noChangeAspect="1" noChangeArrowheads="1"/>
          </p:cNvPicPr>
          <p:nvPr/>
        </p:nvPicPr>
        <p:blipFill>
          <a:blip r:embed="rId5" cstate="print"/>
          <a:srcRect/>
          <a:stretch>
            <a:fillRect/>
          </a:stretch>
        </p:blipFill>
        <p:spPr bwMode="auto">
          <a:xfrm>
            <a:off x="5572132" y="4143380"/>
            <a:ext cx="3286148" cy="2464590"/>
          </a:xfrm>
          <a:prstGeom prst="rect">
            <a:avLst/>
          </a:prstGeom>
          <a:noFill/>
          <a:ln w="9525">
            <a:noFill/>
            <a:miter lim="800000"/>
            <a:headEnd/>
            <a:tailEnd/>
          </a:ln>
        </p:spPr>
      </p:pic>
      <p:sp>
        <p:nvSpPr>
          <p:cNvPr id="9" name="TextBox 8"/>
          <p:cNvSpPr txBox="1"/>
          <p:nvPr/>
        </p:nvSpPr>
        <p:spPr>
          <a:xfrm>
            <a:off x="5286380" y="3643314"/>
            <a:ext cx="3714776" cy="430887"/>
          </a:xfrm>
          <a:prstGeom prst="rect">
            <a:avLst/>
          </a:prstGeom>
          <a:noFill/>
        </p:spPr>
        <p:txBody>
          <a:bodyPr wrap="square" rtlCol="0">
            <a:spAutoFit/>
          </a:bodyPr>
          <a:lstStyle/>
          <a:p>
            <a:pPr lvl="0" algn="ctr" eaLnBrk="0" fontAlgn="base" hangingPunct="0">
              <a:spcBef>
                <a:spcPct val="0"/>
              </a:spcBef>
              <a:spcAft>
                <a:spcPct val="0"/>
              </a:spcAft>
              <a:defRPr/>
            </a:pPr>
            <a:r>
              <a:rPr lang="ru-RU" sz="1100" b="1"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rPr>
              <a:t>Ул. Калинина, 108а </a:t>
            </a:r>
            <a:br>
              <a:rPr lang="ru-RU" sz="1100" b="1"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rPr>
            </a:br>
            <a:r>
              <a:rPr lang="ru-RU" sz="1100" b="1"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rPr>
              <a:t>(ремонт цоколя, фасада и оконных блоков)</a:t>
            </a:r>
            <a:endParaRPr lang="ru-RU" sz="1100" b="1"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endParaRPr>
          </a:p>
        </p:txBody>
      </p:sp>
    </p:spTree>
  </p:cSld>
  <p:clrMapOvr>
    <a:masterClrMapping/>
  </p:clrMapOvr>
  <p:transition>
    <p:rand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475656" y="5013176"/>
            <a:ext cx="5688632" cy="1656184"/>
          </a:xfrm>
        </p:spPr>
        <p:txBody>
          <a:bodyPr>
            <a:noAutofit/>
          </a:bodyPr>
          <a:lstStyle/>
          <a:p>
            <a:pPr algn="ctr">
              <a:buNone/>
            </a:pPr>
            <a:r>
              <a:rPr lang="ru-RU" sz="1800" dirty="0" smtClean="0"/>
              <a:t>Планируемые мероприятия:</a:t>
            </a:r>
          </a:p>
          <a:p>
            <a:r>
              <a:rPr lang="ru-RU" sz="1400" dirty="0" smtClean="0"/>
              <a:t>- ремонт и покраска конструкции;</a:t>
            </a:r>
          </a:p>
          <a:p>
            <a:r>
              <a:rPr lang="ru-RU" sz="1400" dirty="0" smtClean="0"/>
              <a:t>- оформление экспозиции к 350-летию;</a:t>
            </a:r>
          </a:p>
          <a:p>
            <a:r>
              <a:rPr lang="ru-RU" sz="1400" dirty="0" smtClean="0"/>
              <a:t>- замена плитки;</a:t>
            </a:r>
          </a:p>
          <a:p>
            <a:r>
              <a:rPr lang="ru-RU" sz="1400" dirty="0" smtClean="0"/>
              <a:t>- ремонт газонной части;</a:t>
            </a:r>
          </a:p>
          <a:p>
            <a:r>
              <a:rPr lang="ru-RU" sz="1400" dirty="0" smtClean="0"/>
              <a:t>- устройство клумбы с тематическим оформлением;</a:t>
            </a:r>
          </a:p>
          <a:p>
            <a:endParaRPr lang="ru-RU" sz="1600" dirty="0" smtClean="0"/>
          </a:p>
          <a:p>
            <a:endParaRPr lang="ru-RU" sz="1600" dirty="0"/>
          </a:p>
        </p:txBody>
      </p:sp>
      <p:sp>
        <p:nvSpPr>
          <p:cNvPr id="5" name="Заголовок 1"/>
          <p:cNvSpPr txBox="1">
            <a:spLocks/>
          </p:cNvSpPr>
          <p:nvPr/>
        </p:nvSpPr>
        <p:spPr>
          <a:xfrm>
            <a:off x="609600" y="152400"/>
            <a:ext cx="8229600" cy="1214422"/>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ru-RU" sz="28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pic>
        <p:nvPicPr>
          <p:cNvPr id="4" name="Содержимое 3" descr="DSCN4344.JPG"/>
          <p:cNvPicPr>
            <a:picLocks noChangeAspect="1"/>
          </p:cNvPicPr>
          <p:nvPr/>
        </p:nvPicPr>
        <p:blipFill>
          <a:blip r:embed="rId2" cstate="print"/>
          <a:srcRect/>
          <a:stretch>
            <a:fillRect/>
          </a:stretch>
        </p:blipFill>
        <p:spPr>
          <a:xfrm>
            <a:off x="1835696" y="980728"/>
            <a:ext cx="5184576" cy="3890700"/>
          </a:xfrm>
          <a:prstGeom prst="rect">
            <a:avLst/>
          </a:prstGeom>
        </p:spPr>
      </p:pic>
      <p:sp>
        <p:nvSpPr>
          <p:cNvPr id="6" name="Заголовок 1"/>
          <p:cNvSpPr>
            <a:spLocks noGrp="1"/>
          </p:cNvSpPr>
          <p:nvPr>
            <p:ph type="title"/>
          </p:nvPr>
        </p:nvSpPr>
        <p:spPr>
          <a:xfrm>
            <a:off x="467544" y="0"/>
            <a:ext cx="8229600" cy="1143000"/>
          </a:xfrm>
        </p:spPr>
        <p:txBody>
          <a:bodyPr>
            <a:noAutofit/>
          </a:bodyPr>
          <a:lstStyle/>
          <a:p>
            <a:pPr eaLnBrk="1" hangingPunct="1">
              <a:defRPr/>
            </a:pPr>
            <a:r>
              <a:rPr lang="ru-RU" sz="3200" dirty="0" smtClean="0"/>
              <a:t>Районная Доска Почета</a:t>
            </a:r>
            <a:endParaRPr lang="ru-RU" sz="3200"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2908" y="214290"/>
            <a:ext cx="4214842" cy="785818"/>
          </a:xfrm>
        </p:spPr>
        <p:txBody>
          <a:bodyPr>
            <a:noAutofit/>
          </a:bodyPr>
          <a:lstStyle/>
          <a:p>
            <a:r>
              <a:rPr lang="ru-RU" sz="1100" dirty="0" smtClean="0"/>
              <a:t>Ул.Калинина/Лобачевского </a:t>
            </a:r>
            <a:br>
              <a:rPr lang="ru-RU" sz="1100" dirty="0" smtClean="0"/>
            </a:br>
            <a:r>
              <a:rPr lang="ru-RU" sz="1100" dirty="0" smtClean="0"/>
              <a:t>(2-х этажные дома по ул. Лобачевского: </a:t>
            </a:r>
            <a:br>
              <a:rPr lang="ru-RU" sz="1100" dirty="0" smtClean="0"/>
            </a:br>
            <a:r>
              <a:rPr lang="ru-RU" sz="1100" dirty="0" smtClean="0"/>
              <a:t>ремонт цоколя и балконов)</a:t>
            </a:r>
            <a:endParaRPr lang="ru-RU" sz="1100" dirty="0"/>
          </a:p>
        </p:txBody>
      </p:sp>
      <p:pic>
        <p:nvPicPr>
          <p:cNvPr id="13314" name="Picture 2" descr="\\Server\общяя папка администрации\Отдел благоустройства\350лет Пензы\ФОТО ПОЗДНЯКОВ\IMG0473A.jpg"/>
          <p:cNvPicPr>
            <a:picLocks noGrp="1" noChangeAspect="1" noChangeArrowheads="1"/>
          </p:cNvPicPr>
          <p:nvPr>
            <p:ph idx="1"/>
          </p:nvPr>
        </p:nvPicPr>
        <p:blipFill>
          <a:blip r:embed="rId2" cstate="print"/>
          <a:srcRect/>
          <a:stretch>
            <a:fillRect/>
          </a:stretch>
        </p:blipFill>
        <p:spPr bwMode="auto">
          <a:xfrm>
            <a:off x="428596" y="1000108"/>
            <a:ext cx="3129614" cy="2305396"/>
          </a:xfrm>
          <a:prstGeom prst="rect">
            <a:avLst/>
          </a:prstGeom>
          <a:noFill/>
        </p:spPr>
      </p:pic>
      <p:sp>
        <p:nvSpPr>
          <p:cNvPr id="4" name="Заголовок 1"/>
          <p:cNvSpPr txBox="1">
            <a:spLocks/>
          </p:cNvSpPr>
          <p:nvPr/>
        </p:nvSpPr>
        <p:spPr>
          <a:xfrm>
            <a:off x="4429124" y="428604"/>
            <a:ext cx="3500462" cy="545095"/>
          </a:xfrm>
          <a:prstGeom prst="rect">
            <a:avLst/>
          </a:prstGeom>
        </p:spPr>
        <p:txBody>
          <a:bodyPr vert="horz" anchor="ctr">
            <a:normAutofit fontScale="97500"/>
            <a:scene3d>
              <a:camera prst="orthographicFront"/>
              <a:lightRig rig="soft" dir="t">
                <a:rot lat="0" lon="0" rev="16800000"/>
              </a:lightRig>
            </a:scene3d>
            <a:sp3d prstMaterial="softEdge">
              <a:bevelT w="38100" h="38100"/>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11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Ул. Калинина, 112</a:t>
            </a:r>
            <a:br>
              <a:rPr kumimoji="0" lang="ru-RU" sz="11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br>
            <a:r>
              <a:rPr kumimoji="0" lang="ru-RU" sz="11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 (ремонт цоколя, фасада и балконов)</a:t>
            </a:r>
            <a:endParaRPr kumimoji="0" lang="ru-RU" sz="11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pic>
        <p:nvPicPr>
          <p:cNvPr id="5" name="Picture 2" descr="\\Server\общяя папка администрации\Отдел благоустройства\350лет Пензы\ФОТО ПОЗДНЯКОВ\IMG0474A.jpg"/>
          <p:cNvPicPr>
            <a:picLocks noChangeAspect="1" noChangeArrowheads="1"/>
          </p:cNvPicPr>
          <p:nvPr/>
        </p:nvPicPr>
        <p:blipFill>
          <a:blip r:embed="rId3" cstate="print"/>
          <a:srcRect/>
          <a:stretch>
            <a:fillRect/>
          </a:stretch>
        </p:blipFill>
        <p:spPr bwMode="auto">
          <a:xfrm>
            <a:off x="4857752" y="1000108"/>
            <a:ext cx="3169113" cy="2376834"/>
          </a:xfrm>
          <a:prstGeom prst="rect">
            <a:avLst/>
          </a:prstGeom>
          <a:noFill/>
          <a:ln w="9525">
            <a:noFill/>
            <a:miter lim="800000"/>
            <a:headEnd/>
            <a:tailEnd/>
          </a:ln>
        </p:spPr>
      </p:pic>
      <p:pic>
        <p:nvPicPr>
          <p:cNvPr id="6" name="Picture 2" descr="\\Server\общяя папка администрации\Отдел благоустройства\350лет Пензы\ФОТО ПОЗДНЯКОВ\IMG0478A.jpg"/>
          <p:cNvPicPr>
            <a:picLocks noChangeAspect="1" noChangeArrowheads="1"/>
          </p:cNvPicPr>
          <p:nvPr/>
        </p:nvPicPr>
        <p:blipFill>
          <a:blip r:embed="rId4" cstate="print"/>
          <a:srcRect/>
          <a:stretch>
            <a:fillRect/>
          </a:stretch>
        </p:blipFill>
        <p:spPr bwMode="auto">
          <a:xfrm>
            <a:off x="1214414" y="4286256"/>
            <a:ext cx="3131127" cy="2214578"/>
          </a:xfrm>
          <a:prstGeom prst="rect">
            <a:avLst/>
          </a:prstGeom>
          <a:noFill/>
        </p:spPr>
      </p:pic>
      <p:sp>
        <p:nvSpPr>
          <p:cNvPr id="7" name="TextBox 6"/>
          <p:cNvSpPr txBox="1"/>
          <p:nvPr/>
        </p:nvSpPr>
        <p:spPr>
          <a:xfrm>
            <a:off x="1142976" y="3857628"/>
            <a:ext cx="3429024" cy="430887"/>
          </a:xfrm>
          <a:prstGeom prst="rect">
            <a:avLst/>
          </a:prstGeom>
          <a:noFill/>
        </p:spPr>
        <p:txBody>
          <a:bodyPr wrap="square" rtlCol="0">
            <a:spAutoFit/>
          </a:bodyPr>
          <a:lstStyle/>
          <a:p>
            <a:r>
              <a:rPr lang="ru-RU" sz="1100" dirty="0" smtClean="0"/>
              <a:t>Ул. Калинина, 152 </a:t>
            </a:r>
            <a:br>
              <a:rPr lang="ru-RU" sz="1100" dirty="0" smtClean="0"/>
            </a:br>
            <a:r>
              <a:rPr lang="ru-RU" sz="1100" dirty="0" smtClean="0"/>
              <a:t>(ремонт входной группы,  цоколя и балконов)</a:t>
            </a:r>
            <a:endParaRPr lang="ru-RU" sz="1100" dirty="0"/>
          </a:p>
        </p:txBody>
      </p:sp>
      <p:pic>
        <p:nvPicPr>
          <p:cNvPr id="8" name="Picture 2" descr="\\Server\общяя папка администрации\Отдел благоустройства\350лет Пензы\ФОТО ПОЗДНЯКОВ\IMG0479A.jpg"/>
          <p:cNvPicPr>
            <a:picLocks noChangeAspect="1" noChangeArrowheads="1"/>
          </p:cNvPicPr>
          <p:nvPr/>
        </p:nvPicPr>
        <p:blipFill>
          <a:blip r:embed="rId5" cstate="print"/>
          <a:srcRect/>
          <a:stretch>
            <a:fillRect/>
          </a:stretch>
        </p:blipFill>
        <p:spPr bwMode="auto">
          <a:xfrm>
            <a:off x="5429256" y="4214818"/>
            <a:ext cx="3200453" cy="2286015"/>
          </a:xfrm>
          <a:prstGeom prst="rect">
            <a:avLst/>
          </a:prstGeom>
          <a:noFill/>
          <a:ln w="9525">
            <a:noFill/>
            <a:miter lim="800000"/>
            <a:headEnd/>
            <a:tailEnd/>
          </a:ln>
        </p:spPr>
      </p:pic>
      <p:sp>
        <p:nvSpPr>
          <p:cNvPr id="9" name="TextBox 8"/>
          <p:cNvSpPr txBox="1"/>
          <p:nvPr/>
        </p:nvSpPr>
        <p:spPr>
          <a:xfrm>
            <a:off x="5286380" y="3786190"/>
            <a:ext cx="3071834" cy="430887"/>
          </a:xfrm>
          <a:prstGeom prst="rect">
            <a:avLst/>
          </a:prstGeom>
          <a:noFill/>
        </p:spPr>
        <p:txBody>
          <a:bodyPr wrap="square" rtlCol="0">
            <a:spAutoFit/>
          </a:bodyPr>
          <a:lstStyle/>
          <a:p>
            <a:pPr lvl="0" algn="ctr" eaLnBrk="0" fontAlgn="base" hangingPunct="0">
              <a:spcBef>
                <a:spcPct val="0"/>
              </a:spcBef>
              <a:spcAft>
                <a:spcPct val="0"/>
              </a:spcAft>
              <a:defRPr/>
            </a:pPr>
            <a:r>
              <a:rPr lang="ru-RU" sz="1100" b="1"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rPr>
              <a:t>Ул. Калинина, 156 </a:t>
            </a:r>
            <a:br>
              <a:rPr lang="ru-RU" sz="1100" b="1"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rPr>
            </a:br>
            <a:r>
              <a:rPr lang="ru-RU" sz="1100" b="1"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rPr>
              <a:t>(ремонт цоколя и балконов)</a:t>
            </a:r>
            <a:endParaRPr lang="ru-RU" sz="1100" b="1"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endParaRPr>
          </a:p>
        </p:txBody>
      </p:sp>
    </p:spTree>
  </p:cSld>
  <p:clrMapOvr>
    <a:masterClrMapping/>
  </p:clrMapOvr>
  <p:transition>
    <p:random/>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95536" y="116632"/>
            <a:ext cx="8358246" cy="2376264"/>
          </a:xfrm>
        </p:spPr>
        <p:txBody>
          <a:bodyPr>
            <a:noAutofit/>
          </a:bodyPr>
          <a:lstStyle/>
          <a:p>
            <a:pPr algn="ctr"/>
            <a:r>
              <a:rPr lang="ru-RU" sz="3600" dirty="0" smtClean="0"/>
              <a:t>Жилой фонд по </a:t>
            </a:r>
            <a:br>
              <a:rPr lang="ru-RU" sz="3600" dirty="0" smtClean="0"/>
            </a:br>
            <a:r>
              <a:rPr lang="ru-RU" sz="3600" dirty="0" smtClean="0"/>
              <a:t>ул. Красная, ул.Куйбышева, </a:t>
            </a:r>
            <a:br>
              <a:rPr lang="ru-RU" sz="3600" dirty="0" smtClean="0"/>
            </a:br>
            <a:r>
              <a:rPr lang="ru-RU" sz="3600" dirty="0" smtClean="0"/>
              <a:t>ул. Лермонтова</a:t>
            </a:r>
            <a:br>
              <a:rPr lang="ru-RU" sz="3600" dirty="0" smtClean="0"/>
            </a:br>
            <a:endParaRPr lang="ru-RU" sz="3600" dirty="0"/>
          </a:p>
        </p:txBody>
      </p:sp>
      <p:sp>
        <p:nvSpPr>
          <p:cNvPr id="3" name="Подзаголовок 2"/>
          <p:cNvSpPr>
            <a:spLocks noGrp="1"/>
          </p:cNvSpPr>
          <p:nvPr>
            <p:ph type="subTitle" idx="1"/>
          </p:nvPr>
        </p:nvSpPr>
        <p:spPr>
          <a:xfrm>
            <a:off x="251520" y="2276872"/>
            <a:ext cx="8572560" cy="3000396"/>
          </a:xfrm>
        </p:spPr>
        <p:txBody>
          <a:bodyPr>
            <a:noAutofit/>
          </a:bodyPr>
          <a:lstStyle/>
          <a:p>
            <a:pPr algn="l"/>
            <a:r>
              <a:rPr lang="ru-RU" sz="2000" b="1" dirty="0" smtClean="0"/>
              <a:t>Ул. Красная</a:t>
            </a:r>
          </a:p>
          <a:p>
            <a:pPr algn="l"/>
            <a:r>
              <a:rPr lang="ru-RU" sz="2000" dirty="0" smtClean="0"/>
              <a:t>Всего строений по красной линии– 29. </a:t>
            </a:r>
          </a:p>
          <a:p>
            <a:pPr algn="l"/>
            <a:r>
              <a:rPr lang="ru-RU" sz="2000" dirty="0" smtClean="0"/>
              <a:t>Многоквартирных домов </a:t>
            </a:r>
            <a:r>
              <a:rPr lang="ru-RU" sz="2000" dirty="0" smtClean="0">
                <a:solidFill>
                  <a:srgbClr val="FFFF00"/>
                </a:solidFill>
              </a:rPr>
              <a:t>по красной линии– 20</a:t>
            </a:r>
            <a:r>
              <a:rPr lang="ru-RU" sz="2000" dirty="0" smtClean="0"/>
              <a:t>,  </a:t>
            </a:r>
            <a:r>
              <a:rPr lang="ru-RU" sz="2000" i="1" u="sng" dirty="0" smtClean="0"/>
              <a:t>требуют ремонта - 10.</a:t>
            </a:r>
          </a:p>
          <a:p>
            <a:pPr algn="l"/>
            <a:r>
              <a:rPr lang="ru-RU" sz="2000" dirty="0" smtClean="0"/>
              <a:t>Другие строения различных форм собственности и назначения – 9. </a:t>
            </a:r>
          </a:p>
          <a:p>
            <a:pPr algn="l"/>
            <a:r>
              <a:rPr lang="ru-RU" sz="2000" b="1" dirty="0" smtClean="0"/>
              <a:t>Ул. Куйбышева</a:t>
            </a:r>
          </a:p>
          <a:p>
            <a:pPr algn="l"/>
            <a:r>
              <a:rPr lang="ru-RU" sz="2000" dirty="0" smtClean="0"/>
              <a:t>Всего строений по красной линии– 35. </a:t>
            </a:r>
          </a:p>
          <a:p>
            <a:pPr algn="l"/>
            <a:r>
              <a:rPr lang="ru-RU" sz="2000" dirty="0" smtClean="0"/>
              <a:t>Многоквартирных домов </a:t>
            </a:r>
            <a:r>
              <a:rPr lang="ru-RU" sz="2000" dirty="0" smtClean="0">
                <a:solidFill>
                  <a:srgbClr val="FFFF00"/>
                </a:solidFill>
              </a:rPr>
              <a:t>по красной линии– 14</a:t>
            </a:r>
            <a:r>
              <a:rPr lang="ru-RU" sz="2000" dirty="0" smtClean="0"/>
              <a:t>, </a:t>
            </a:r>
            <a:r>
              <a:rPr lang="ru-RU" sz="2000" i="1" u="sng" dirty="0" smtClean="0"/>
              <a:t>требуют ремонта – 4. </a:t>
            </a:r>
          </a:p>
          <a:p>
            <a:pPr algn="l"/>
            <a:r>
              <a:rPr lang="ru-RU" sz="2000" dirty="0" smtClean="0"/>
              <a:t>Другие строения различных форм собственности и назначения – 21.</a:t>
            </a:r>
          </a:p>
          <a:p>
            <a:pPr algn="l"/>
            <a:r>
              <a:rPr lang="ru-RU" sz="2000" b="1" dirty="0" smtClean="0"/>
              <a:t>Ул. Лермонтова </a:t>
            </a:r>
          </a:p>
          <a:p>
            <a:pPr algn="l"/>
            <a:r>
              <a:rPr lang="ru-RU" sz="2000" dirty="0" smtClean="0"/>
              <a:t>Всего строений по красной линии– 16. </a:t>
            </a:r>
          </a:p>
          <a:p>
            <a:pPr algn="l"/>
            <a:r>
              <a:rPr lang="ru-RU" sz="2000" dirty="0" smtClean="0"/>
              <a:t>Многоквартирных домов по </a:t>
            </a:r>
            <a:r>
              <a:rPr lang="ru-RU" sz="2000" dirty="0" smtClean="0">
                <a:solidFill>
                  <a:srgbClr val="FFFF00"/>
                </a:solidFill>
              </a:rPr>
              <a:t>красной линии– 2</a:t>
            </a:r>
            <a:r>
              <a:rPr lang="ru-RU" sz="2000" dirty="0" smtClean="0"/>
              <a:t>, </a:t>
            </a:r>
            <a:r>
              <a:rPr lang="ru-RU" sz="2000" i="1" u="sng" dirty="0" smtClean="0"/>
              <a:t>требует ремонта - 1. </a:t>
            </a:r>
          </a:p>
          <a:p>
            <a:pPr algn="l"/>
            <a:r>
              <a:rPr lang="ru-RU" sz="2000" dirty="0" smtClean="0"/>
              <a:t>Другие строения различных форм собственности и назначения – 13.</a:t>
            </a:r>
          </a:p>
          <a:p>
            <a:pPr algn="l"/>
            <a:endParaRPr lang="ru-RU" sz="2000" b="1" dirty="0" smtClean="0"/>
          </a:p>
          <a:p>
            <a:pPr algn="l"/>
            <a:endParaRPr lang="ru-RU" sz="2000" b="1" dirty="0" smtClean="0"/>
          </a:p>
          <a:p>
            <a:endParaRPr lang="ru-RU" sz="2000" dirty="0"/>
          </a:p>
        </p:txBody>
      </p:sp>
    </p:spTree>
  </p:cSld>
  <p:clrMapOvr>
    <a:masterClrMapping/>
  </p:clrMapOvr>
  <p:transition>
    <p:random/>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720" y="500042"/>
            <a:ext cx="3286148" cy="477776"/>
          </a:xfrm>
        </p:spPr>
        <p:txBody>
          <a:bodyPr>
            <a:noAutofit/>
          </a:bodyPr>
          <a:lstStyle/>
          <a:p>
            <a:r>
              <a:rPr lang="ru-RU" sz="1100" dirty="0" smtClean="0"/>
              <a:t>Ул. Красная, 7 </a:t>
            </a:r>
            <a:br>
              <a:rPr lang="ru-RU" sz="1100" dirty="0" smtClean="0"/>
            </a:br>
            <a:r>
              <a:rPr lang="ru-RU" sz="1100" dirty="0" smtClean="0"/>
              <a:t>(ремонт цоколя и балконов)</a:t>
            </a:r>
            <a:endParaRPr lang="ru-RU" sz="1100" dirty="0"/>
          </a:p>
        </p:txBody>
      </p:sp>
      <p:pic>
        <p:nvPicPr>
          <p:cNvPr id="1026" name="Picture 2" descr="\\Server\общяя папка администрации\Отдел благоустройства\350лет Пензы\ФОТО ПОЗДНЯКОВ\IMG0494A.jpg"/>
          <p:cNvPicPr>
            <a:picLocks noGrp="1" noChangeAspect="1" noChangeArrowheads="1"/>
          </p:cNvPicPr>
          <p:nvPr>
            <p:ph idx="1"/>
          </p:nvPr>
        </p:nvPicPr>
        <p:blipFill>
          <a:blip r:embed="rId2" cstate="print"/>
          <a:srcRect/>
          <a:stretch>
            <a:fillRect/>
          </a:stretch>
        </p:blipFill>
        <p:spPr bwMode="auto">
          <a:xfrm>
            <a:off x="285720" y="1071547"/>
            <a:ext cx="3429024" cy="2411033"/>
          </a:xfrm>
          <a:prstGeom prst="rect">
            <a:avLst/>
          </a:prstGeom>
          <a:noFill/>
        </p:spPr>
      </p:pic>
      <p:sp>
        <p:nvSpPr>
          <p:cNvPr id="4" name="Заголовок 1"/>
          <p:cNvSpPr txBox="1">
            <a:spLocks/>
          </p:cNvSpPr>
          <p:nvPr/>
        </p:nvSpPr>
        <p:spPr>
          <a:xfrm>
            <a:off x="4214810" y="428604"/>
            <a:ext cx="4429124" cy="578344"/>
          </a:xfrm>
          <a:prstGeom prst="rect">
            <a:avLst/>
          </a:prstGeom>
        </p:spPr>
        <p:txBody>
          <a:bodyPr vert="horz" anchor="ctr">
            <a:normAutofit fontScale="97500"/>
            <a:scene3d>
              <a:camera prst="orthographicFront"/>
              <a:lightRig rig="soft" dir="t">
                <a:rot lat="0" lon="0" rev="16800000"/>
              </a:lightRig>
            </a:scene3d>
            <a:sp3d prstMaterial="softEdge">
              <a:bevelT w="38100" h="38100"/>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11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Ул. Красная, 12</a:t>
            </a:r>
            <a:br>
              <a:rPr kumimoji="0" lang="ru-RU" sz="11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br>
            <a:r>
              <a:rPr kumimoji="0" lang="ru-RU" sz="11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 (ремонт фасада, цоколя и заборного ограждения)</a:t>
            </a:r>
            <a:endParaRPr kumimoji="0" lang="ru-RU" sz="11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pic>
        <p:nvPicPr>
          <p:cNvPr id="5" name="Picture 2" descr="\\Server\общяя папка администрации\Отдел благоустройства\350лет Пензы\ФОТО ПОЗДНЯКОВ\IMG0495A.jpg"/>
          <p:cNvPicPr>
            <a:picLocks noChangeAspect="1" noChangeArrowheads="1"/>
          </p:cNvPicPr>
          <p:nvPr/>
        </p:nvPicPr>
        <p:blipFill>
          <a:blip r:embed="rId3" cstate="print"/>
          <a:srcRect/>
          <a:stretch>
            <a:fillRect/>
          </a:stretch>
        </p:blipFill>
        <p:spPr bwMode="auto">
          <a:xfrm>
            <a:off x="4643438" y="1071546"/>
            <a:ext cx="3429024" cy="2428892"/>
          </a:xfrm>
          <a:prstGeom prst="rect">
            <a:avLst/>
          </a:prstGeom>
          <a:noFill/>
          <a:ln w="9525">
            <a:noFill/>
            <a:miter lim="800000"/>
            <a:headEnd/>
            <a:tailEnd/>
          </a:ln>
        </p:spPr>
      </p:pic>
      <p:pic>
        <p:nvPicPr>
          <p:cNvPr id="6" name="Picture 2" descr="\\Server\общяя папка администрации\Отдел благоустройства\350лет Пензы\ФОТО ПОЗДНЯКОВ\IMG0498A.jpg"/>
          <p:cNvPicPr>
            <a:picLocks noChangeAspect="1" noChangeArrowheads="1"/>
          </p:cNvPicPr>
          <p:nvPr/>
        </p:nvPicPr>
        <p:blipFill>
          <a:blip r:embed="rId4" cstate="print"/>
          <a:srcRect/>
          <a:stretch>
            <a:fillRect/>
          </a:stretch>
        </p:blipFill>
        <p:spPr bwMode="auto">
          <a:xfrm>
            <a:off x="857224" y="4000504"/>
            <a:ext cx="3477599" cy="2608199"/>
          </a:xfrm>
          <a:prstGeom prst="rect">
            <a:avLst/>
          </a:prstGeom>
          <a:noFill/>
        </p:spPr>
      </p:pic>
      <p:sp>
        <p:nvSpPr>
          <p:cNvPr id="7" name="TextBox 6"/>
          <p:cNvSpPr txBox="1"/>
          <p:nvPr/>
        </p:nvSpPr>
        <p:spPr>
          <a:xfrm>
            <a:off x="857224" y="3571876"/>
            <a:ext cx="3143272" cy="430887"/>
          </a:xfrm>
          <a:prstGeom prst="rect">
            <a:avLst/>
          </a:prstGeom>
          <a:noFill/>
        </p:spPr>
        <p:txBody>
          <a:bodyPr wrap="square" rtlCol="0">
            <a:spAutoFit/>
          </a:bodyPr>
          <a:lstStyle/>
          <a:p>
            <a:r>
              <a:rPr lang="ru-RU" sz="1100" dirty="0" smtClean="0"/>
              <a:t>Ул. Красная, 16 </a:t>
            </a:r>
            <a:br>
              <a:rPr lang="ru-RU" sz="1100" dirty="0" smtClean="0"/>
            </a:br>
            <a:r>
              <a:rPr lang="ru-RU" sz="1100" dirty="0" smtClean="0"/>
              <a:t>(ремонт фасада и заборного ограждения)</a:t>
            </a:r>
            <a:endParaRPr lang="ru-RU" sz="1100" dirty="0"/>
          </a:p>
        </p:txBody>
      </p:sp>
      <p:pic>
        <p:nvPicPr>
          <p:cNvPr id="8" name="Picture 2" descr="\\Server\общяя папка администрации\Отдел благоустройства\350лет Пензы\ФОТО ПОЗДНЯКОВ\IMG0499A.jpg"/>
          <p:cNvPicPr>
            <a:picLocks noChangeAspect="1" noChangeArrowheads="1"/>
          </p:cNvPicPr>
          <p:nvPr/>
        </p:nvPicPr>
        <p:blipFill>
          <a:blip r:embed="rId5" cstate="print"/>
          <a:srcRect/>
          <a:stretch>
            <a:fillRect/>
          </a:stretch>
        </p:blipFill>
        <p:spPr bwMode="auto">
          <a:xfrm>
            <a:off x="5214942" y="4071942"/>
            <a:ext cx="3643338" cy="2571744"/>
          </a:xfrm>
          <a:prstGeom prst="rect">
            <a:avLst/>
          </a:prstGeom>
          <a:noFill/>
          <a:ln w="9525">
            <a:noFill/>
            <a:miter lim="800000"/>
            <a:headEnd/>
            <a:tailEnd/>
          </a:ln>
        </p:spPr>
      </p:pic>
      <p:sp>
        <p:nvSpPr>
          <p:cNvPr id="9" name="TextBox 8"/>
          <p:cNvSpPr txBox="1"/>
          <p:nvPr/>
        </p:nvSpPr>
        <p:spPr>
          <a:xfrm>
            <a:off x="4857752" y="3643314"/>
            <a:ext cx="3643338" cy="430887"/>
          </a:xfrm>
          <a:prstGeom prst="rect">
            <a:avLst/>
          </a:prstGeom>
          <a:noFill/>
        </p:spPr>
        <p:txBody>
          <a:bodyPr wrap="square" rtlCol="0">
            <a:spAutoFit/>
          </a:bodyPr>
          <a:lstStyle/>
          <a:p>
            <a:pPr lvl="0" algn="ctr" eaLnBrk="0" fontAlgn="base" hangingPunct="0">
              <a:spcBef>
                <a:spcPct val="0"/>
              </a:spcBef>
              <a:spcAft>
                <a:spcPct val="0"/>
              </a:spcAft>
              <a:defRPr/>
            </a:pPr>
            <a:r>
              <a:rPr lang="ru-RU" sz="1100" b="1"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rPr>
              <a:t>Ул. Красная, 26 </a:t>
            </a:r>
            <a:br>
              <a:rPr lang="ru-RU" sz="1100" b="1"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rPr>
            </a:br>
            <a:r>
              <a:rPr lang="ru-RU" sz="1100" b="1"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rPr>
              <a:t>(ремонт фасада, цоколя и балконов)</a:t>
            </a:r>
            <a:endParaRPr lang="ru-RU" sz="1100" b="1"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endParaRPr>
          </a:p>
        </p:txBody>
      </p:sp>
    </p:spTree>
  </p:cSld>
  <p:clrMapOvr>
    <a:masterClrMapping/>
  </p:clrMapOvr>
  <p:transition>
    <p:random/>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357166"/>
            <a:ext cx="3286116" cy="490946"/>
          </a:xfrm>
        </p:spPr>
        <p:txBody>
          <a:bodyPr>
            <a:normAutofit/>
          </a:bodyPr>
          <a:lstStyle/>
          <a:p>
            <a:r>
              <a:rPr lang="ru-RU" sz="1100" dirty="0" smtClean="0"/>
              <a:t>Ул. Красная, 29 </a:t>
            </a:r>
            <a:br>
              <a:rPr lang="ru-RU" sz="1100" dirty="0" smtClean="0"/>
            </a:br>
            <a:r>
              <a:rPr lang="ru-RU" sz="1100" dirty="0" smtClean="0"/>
              <a:t>(ремонт цоколя и балконов)</a:t>
            </a:r>
            <a:endParaRPr lang="ru-RU" sz="1100" dirty="0"/>
          </a:p>
        </p:txBody>
      </p:sp>
      <p:pic>
        <p:nvPicPr>
          <p:cNvPr id="6146" name="Picture 2" descr="\\Server\общяя папка администрации\Отдел благоустройства\350лет Пензы\ФОТО ПОЗДНЯКОВ\IMG0500A.jpg"/>
          <p:cNvPicPr>
            <a:picLocks noGrp="1" noChangeAspect="1" noChangeArrowheads="1"/>
          </p:cNvPicPr>
          <p:nvPr>
            <p:ph idx="1"/>
          </p:nvPr>
        </p:nvPicPr>
        <p:blipFill>
          <a:blip r:embed="rId2" cstate="print"/>
          <a:srcRect/>
          <a:stretch>
            <a:fillRect/>
          </a:stretch>
        </p:blipFill>
        <p:spPr bwMode="auto">
          <a:xfrm>
            <a:off x="285720" y="785794"/>
            <a:ext cx="3143272" cy="2357454"/>
          </a:xfrm>
          <a:prstGeom prst="rect">
            <a:avLst/>
          </a:prstGeom>
          <a:noFill/>
        </p:spPr>
      </p:pic>
      <p:sp>
        <p:nvSpPr>
          <p:cNvPr id="4" name="Заголовок 1"/>
          <p:cNvSpPr txBox="1">
            <a:spLocks/>
          </p:cNvSpPr>
          <p:nvPr/>
        </p:nvSpPr>
        <p:spPr>
          <a:xfrm>
            <a:off x="4643438" y="428604"/>
            <a:ext cx="3214710" cy="434328"/>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11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Ул. Красная, 31 </a:t>
            </a:r>
            <a:br>
              <a:rPr kumimoji="0" lang="ru-RU" sz="11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br>
            <a:r>
              <a:rPr kumimoji="0" lang="ru-RU" sz="11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(ремонт фасада, цоколя)</a:t>
            </a:r>
            <a:endParaRPr kumimoji="0" lang="ru-RU" sz="11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pic>
        <p:nvPicPr>
          <p:cNvPr id="5" name="Picture 2" descr="\\Server\общяя папка администрации\Отдел благоустройства\350лет Пензы\ФОТО ПОЗДНЯКОВ\IMG0501A.jpg"/>
          <p:cNvPicPr>
            <a:picLocks noChangeAspect="1" noChangeArrowheads="1"/>
          </p:cNvPicPr>
          <p:nvPr/>
        </p:nvPicPr>
        <p:blipFill>
          <a:blip r:embed="rId3" cstate="print"/>
          <a:srcRect/>
          <a:stretch>
            <a:fillRect/>
          </a:stretch>
        </p:blipFill>
        <p:spPr bwMode="auto">
          <a:xfrm>
            <a:off x="4572000" y="857232"/>
            <a:ext cx="3357586" cy="2518190"/>
          </a:xfrm>
          <a:prstGeom prst="rect">
            <a:avLst/>
          </a:prstGeom>
          <a:noFill/>
          <a:ln w="9525">
            <a:noFill/>
            <a:miter lim="800000"/>
            <a:headEnd/>
            <a:tailEnd/>
          </a:ln>
        </p:spPr>
      </p:pic>
      <p:pic>
        <p:nvPicPr>
          <p:cNvPr id="6" name="Picture 2" descr="\\Server\общяя папка администрации\Отдел благоустройства\350лет Пензы\ФОТО ПОЗДНЯКОВ\IMG0502A.jpg"/>
          <p:cNvPicPr>
            <a:picLocks noChangeAspect="1" noChangeArrowheads="1"/>
          </p:cNvPicPr>
          <p:nvPr/>
        </p:nvPicPr>
        <p:blipFill>
          <a:blip r:embed="rId4" cstate="print"/>
          <a:srcRect/>
          <a:stretch>
            <a:fillRect/>
          </a:stretch>
        </p:blipFill>
        <p:spPr bwMode="auto">
          <a:xfrm>
            <a:off x="857224" y="3929066"/>
            <a:ext cx="3286148" cy="2464611"/>
          </a:xfrm>
          <a:prstGeom prst="rect">
            <a:avLst/>
          </a:prstGeom>
          <a:noFill/>
        </p:spPr>
      </p:pic>
      <p:sp>
        <p:nvSpPr>
          <p:cNvPr id="7" name="TextBox 6"/>
          <p:cNvSpPr txBox="1"/>
          <p:nvPr/>
        </p:nvSpPr>
        <p:spPr>
          <a:xfrm>
            <a:off x="857224" y="3500438"/>
            <a:ext cx="2643206" cy="430887"/>
          </a:xfrm>
          <a:prstGeom prst="rect">
            <a:avLst/>
          </a:prstGeom>
          <a:noFill/>
        </p:spPr>
        <p:txBody>
          <a:bodyPr wrap="square" rtlCol="0">
            <a:spAutoFit/>
          </a:bodyPr>
          <a:lstStyle/>
          <a:p>
            <a:r>
              <a:rPr lang="ru-RU" sz="1100" dirty="0" smtClean="0"/>
              <a:t>Ул. Красная, 33/51</a:t>
            </a:r>
            <a:br>
              <a:rPr lang="ru-RU" sz="1100" dirty="0" smtClean="0"/>
            </a:br>
            <a:r>
              <a:rPr lang="ru-RU" sz="1100" dirty="0" smtClean="0"/>
              <a:t> (ремонт  балконов)</a:t>
            </a:r>
            <a:endParaRPr lang="ru-RU" sz="1100" dirty="0"/>
          </a:p>
        </p:txBody>
      </p:sp>
      <p:pic>
        <p:nvPicPr>
          <p:cNvPr id="8" name="Picture 2" descr="\\Server\общяя папка администрации\Отдел благоустройства\350лет Пензы\ФОТО ПОЗДНЯКОВ\IMG0504A.jpg"/>
          <p:cNvPicPr>
            <a:picLocks noChangeAspect="1" noChangeArrowheads="1"/>
          </p:cNvPicPr>
          <p:nvPr/>
        </p:nvPicPr>
        <p:blipFill>
          <a:blip r:embed="rId5" cstate="print"/>
          <a:srcRect/>
          <a:stretch>
            <a:fillRect/>
          </a:stretch>
        </p:blipFill>
        <p:spPr bwMode="auto">
          <a:xfrm>
            <a:off x="5000628" y="3929066"/>
            <a:ext cx="3429025" cy="2571768"/>
          </a:xfrm>
          <a:prstGeom prst="rect">
            <a:avLst/>
          </a:prstGeom>
          <a:noFill/>
          <a:ln w="9525">
            <a:noFill/>
            <a:miter lim="800000"/>
            <a:headEnd/>
            <a:tailEnd/>
          </a:ln>
        </p:spPr>
      </p:pic>
      <p:sp>
        <p:nvSpPr>
          <p:cNvPr id="9" name="TextBox 8"/>
          <p:cNvSpPr txBox="1"/>
          <p:nvPr/>
        </p:nvSpPr>
        <p:spPr>
          <a:xfrm>
            <a:off x="5000628" y="3500438"/>
            <a:ext cx="2500330" cy="430887"/>
          </a:xfrm>
          <a:prstGeom prst="rect">
            <a:avLst/>
          </a:prstGeom>
          <a:noFill/>
        </p:spPr>
        <p:txBody>
          <a:bodyPr wrap="square" rtlCol="0">
            <a:spAutoFit/>
          </a:bodyPr>
          <a:lstStyle/>
          <a:p>
            <a:r>
              <a:rPr lang="ru-RU" sz="1100" b="1"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rPr>
              <a:t>Ул. Красная, 48/22 </a:t>
            </a:r>
            <a:br>
              <a:rPr lang="ru-RU" sz="1100" b="1"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rPr>
            </a:br>
            <a:r>
              <a:rPr lang="ru-RU" sz="1100" b="1"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rPr>
              <a:t>(ремонт фасада и цоколя</a:t>
            </a:r>
            <a:endParaRPr lang="ru-RU" sz="1100" dirty="0"/>
          </a:p>
        </p:txBody>
      </p:sp>
    </p:spTree>
  </p:cSld>
  <p:clrMapOvr>
    <a:masterClrMapping/>
  </p:clrMapOvr>
  <p:transition>
    <p:random/>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4282" y="214290"/>
            <a:ext cx="4680520" cy="576063"/>
          </a:xfrm>
        </p:spPr>
        <p:txBody>
          <a:bodyPr>
            <a:noAutofit/>
          </a:bodyPr>
          <a:lstStyle/>
          <a:p>
            <a:r>
              <a:rPr lang="ru-RU" sz="1100" dirty="0" smtClean="0"/>
              <a:t>Ул. Лермонтова, 12</a:t>
            </a:r>
            <a:br>
              <a:rPr lang="ru-RU" sz="1100" dirty="0" smtClean="0"/>
            </a:br>
            <a:r>
              <a:rPr lang="ru-RU" sz="1100" dirty="0" smtClean="0"/>
              <a:t>(ремонт цоколя, балконов и покраска фасада )</a:t>
            </a:r>
            <a:endParaRPr lang="ru-RU" sz="1100" dirty="0"/>
          </a:p>
        </p:txBody>
      </p:sp>
      <p:pic>
        <p:nvPicPr>
          <p:cNvPr id="11266" name="Picture 2" descr="\\Server\общяя папка администрации\Отдел благоустройства\350лет Пензы\ФОТО ПОЗДНЯКОВ\IMG0505A.jpg"/>
          <p:cNvPicPr>
            <a:picLocks noGrp="1" noChangeAspect="1" noChangeArrowheads="1"/>
          </p:cNvPicPr>
          <p:nvPr>
            <p:ph idx="1"/>
          </p:nvPr>
        </p:nvPicPr>
        <p:blipFill>
          <a:blip r:embed="rId2" cstate="print"/>
          <a:srcRect/>
          <a:stretch>
            <a:fillRect/>
          </a:stretch>
        </p:blipFill>
        <p:spPr bwMode="auto">
          <a:xfrm>
            <a:off x="285720" y="785794"/>
            <a:ext cx="3318638" cy="2571768"/>
          </a:xfrm>
          <a:prstGeom prst="rect">
            <a:avLst/>
          </a:prstGeom>
          <a:noFill/>
        </p:spPr>
      </p:pic>
      <p:sp>
        <p:nvSpPr>
          <p:cNvPr id="4" name="Заголовок 1"/>
          <p:cNvSpPr txBox="1">
            <a:spLocks/>
          </p:cNvSpPr>
          <p:nvPr/>
        </p:nvSpPr>
        <p:spPr>
          <a:xfrm>
            <a:off x="4643438" y="285728"/>
            <a:ext cx="3311512" cy="548842"/>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11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Ул. Куйбышева, 7 </a:t>
            </a:r>
            <a:br>
              <a:rPr kumimoji="0" lang="ru-RU" sz="11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br>
            <a:r>
              <a:rPr kumimoji="0" lang="ru-RU" sz="11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(ремонт фасада и цоколя)</a:t>
            </a:r>
            <a:endParaRPr kumimoji="0" lang="ru-RU" sz="11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pic>
        <p:nvPicPr>
          <p:cNvPr id="5" name="Picture 2" descr="\\Server\общяя папка администрации\Отдел благоустройства\350лет Пензы\ФОТО ПОЗДНЯКОВ\IMG0506A.jpg"/>
          <p:cNvPicPr>
            <a:picLocks noChangeAspect="1" noChangeArrowheads="1"/>
          </p:cNvPicPr>
          <p:nvPr/>
        </p:nvPicPr>
        <p:blipFill>
          <a:blip r:embed="rId3" cstate="print"/>
          <a:srcRect/>
          <a:stretch>
            <a:fillRect/>
          </a:stretch>
        </p:blipFill>
        <p:spPr bwMode="auto">
          <a:xfrm>
            <a:off x="4714876" y="785794"/>
            <a:ext cx="3429024" cy="2571769"/>
          </a:xfrm>
          <a:prstGeom prst="rect">
            <a:avLst/>
          </a:prstGeom>
          <a:noFill/>
          <a:ln w="9525">
            <a:noFill/>
            <a:miter lim="800000"/>
            <a:headEnd/>
            <a:tailEnd/>
          </a:ln>
        </p:spPr>
      </p:pic>
      <p:pic>
        <p:nvPicPr>
          <p:cNvPr id="6" name="Picture 2" descr="\\Server\общяя папка администрации\Отдел благоустройства\350лет Пензы\ФОТО ПОЗДНЯКОВ\IMG0508A.jpg"/>
          <p:cNvPicPr>
            <a:picLocks noChangeAspect="1" noChangeArrowheads="1"/>
          </p:cNvPicPr>
          <p:nvPr/>
        </p:nvPicPr>
        <p:blipFill>
          <a:blip r:embed="rId4" cstate="print"/>
          <a:srcRect/>
          <a:stretch>
            <a:fillRect/>
          </a:stretch>
        </p:blipFill>
        <p:spPr bwMode="auto">
          <a:xfrm>
            <a:off x="714348" y="3929066"/>
            <a:ext cx="3357586" cy="2353221"/>
          </a:xfrm>
          <a:prstGeom prst="rect">
            <a:avLst/>
          </a:prstGeom>
          <a:noFill/>
        </p:spPr>
      </p:pic>
      <p:sp>
        <p:nvSpPr>
          <p:cNvPr id="7" name="TextBox 6"/>
          <p:cNvSpPr txBox="1"/>
          <p:nvPr/>
        </p:nvSpPr>
        <p:spPr>
          <a:xfrm>
            <a:off x="714348" y="3429000"/>
            <a:ext cx="3071834" cy="430887"/>
          </a:xfrm>
          <a:prstGeom prst="rect">
            <a:avLst/>
          </a:prstGeom>
          <a:noFill/>
        </p:spPr>
        <p:txBody>
          <a:bodyPr wrap="square" rtlCol="0">
            <a:spAutoFit/>
          </a:bodyPr>
          <a:lstStyle/>
          <a:p>
            <a:r>
              <a:rPr lang="ru-RU" sz="1100" dirty="0" smtClean="0"/>
              <a:t>Ул. Куйбышева, 21</a:t>
            </a:r>
            <a:br>
              <a:rPr lang="ru-RU" sz="1100" dirty="0" smtClean="0"/>
            </a:br>
            <a:r>
              <a:rPr lang="ru-RU" sz="1100" dirty="0" smtClean="0"/>
              <a:t>(ремонт цоколя и балконов)</a:t>
            </a:r>
            <a:endParaRPr lang="ru-RU" sz="1100" dirty="0"/>
          </a:p>
        </p:txBody>
      </p:sp>
      <p:pic>
        <p:nvPicPr>
          <p:cNvPr id="8" name="Picture 3" descr="\\Server\общяя папка администрации\Отдел благоустройства\350лет Пензы\ФОТО ПОЗДНЯКОВ\IMG0511A.jpg"/>
          <p:cNvPicPr>
            <a:picLocks noChangeAspect="1" noChangeArrowheads="1"/>
          </p:cNvPicPr>
          <p:nvPr/>
        </p:nvPicPr>
        <p:blipFill>
          <a:blip r:embed="rId5" cstate="print"/>
          <a:srcRect/>
          <a:stretch>
            <a:fillRect/>
          </a:stretch>
        </p:blipFill>
        <p:spPr bwMode="auto">
          <a:xfrm>
            <a:off x="4786315" y="4071942"/>
            <a:ext cx="3643338" cy="2571744"/>
          </a:xfrm>
          <a:prstGeom prst="rect">
            <a:avLst/>
          </a:prstGeom>
          <a:noFill/>
          <a:ln w="9525">
            <a:noFill/>
            <a:miter lim="800000"/>
            <a:headEnd/>
            <a:tailEnd/>
          </a:ln>
        </p:spPr>
      </p:pic>
      <p:sp>
        <p:nvSpPr>
          <p:cNvPr id="9" name="TextBox 8"/>
          <p:cNvSpPr txBox="1"/>
          <p:nvPr/>
        </p:nvSpPr>
        <p:spPr>
          <a:xfrm>
            <a:off x="4786314" y="3643314"/>
            <a:ext cx="3214710" cy="430887"/>
          </a:xfrm>
          <a:prstGeom prst="rect">
            <a:avLst/>
          </a:prstGeom>
          <a:noFill/>
        </p:spPr>
        <p:txBody>
          <a:bodyPr wrap="square" rtlCol="0">
            <a:spAutoFit/>
          </a:bodyPr>
          <a:lstStyle/>
          <a:p>
            <a:pPr lvl="0" algn="ctr" eaLnBrk="0" fontAlgn="base" hangingPunct="0">
              <a:spcBef>
                <a:spcPct val="0"/>
              </a:spcBef>
              <a:spcAft>
                <a:spcPct val="0"/>
              </a:spcAft>
              <a:defRPr/>
            </a:pPr>
            <a:r>
              <a:rPr lang="ru-RU" sz="1100" b="1"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rPr>
              <a:t>Ул. Куйбышева, 45а </a:t>
            </a:r>
            <a:br>
              <a:rPr lang="ru-RU" sz="1100" b="1"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rPr>
            </a:br>
            <a:r>
              <a:rPr lang="ru-RU" sz="1100" b="1"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rPr>
              <a:t>(ремонт фасада, цоколя и балконов)</a:t>
            </a:r>
            <a:endParaRPr lang="ru-RU" sz="1100" b="1"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endParaRPr>
          </a:p>
        </p:txBody>
      </p:sp>
    </p:spTree>
  </p:cSld>
  <p:clrMapOvr>
    <a:masterClrMapping/>
  </p:clrMapOvr>
  <p:transition>
    <p:random/>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3568" y="260648"/>
            <a:ext cx="7772400" cy="1214446"/>
          </a:xfrm>
        </p:spPr>
        <p:txBody>
          <a:bodyPr>
            <a:normAutofit/>
          </a:bodyPr>
          <a:lstStyle/>
          <a:p>
            <a:pPr algn="ctr"/>
            <a:r>
              <a:rPr lang="ru-RU" sz="2000" dirty="0" smtClean="0"/>
              <a:t>Жилой фонд по ул. Мира, ул. Ленинградская, </a:t>
            </a:r>
            <a:br>
              <a:rPr lang="ru-RU" sz="2000" dirty="0" smtClean="0"/>
            </a:br>
            <a:r>
              <a:rPr lang="ru-RU" sz="2000" dirty="0" smtClean="0"/>
              <a:t>ул. Попова, ул. </a:t>
            </a:r>
            <a:r>
              <a:rPr lang="ru-RU" sz="2000" dirty="0" err="1" smtClean="0"/>
              <a:t>Пацаева</a:t>
            </a:r>
            <a:r>
              <a:rPr lang="ru-RU" sz="2000" dirty="0" smtClean="0"/>
              <a:t/>
            </a:r>
            <a:br>
              <a:rPr lang="ru-RU" sz="2000" dirty="0" smtClean="0"/>
            </a:br>
            <a:endParaRPr lang="ru-RU" sz="2000" dirty="0"/>
          </a:p>
        </p:txBody>
      </p:sp>
      <p:sp>
        <p:nvSpPr>
          <p:cNvPr id="3" name="Подзаголовок 2"/>
          <p:cNvSpPr>
            <a:spLocks noGrp="1"/>
          </p:cNvSpPr>
          <p:nvPr>
            <p:ph type="subTitle" idx="1"/>
          </p:nvPr>
        </p:nvSpPr>
        <p:spPr>
          <a:xfrm>
            <a:off x="467544" y="1340768"/>
            <a:ext cx="8215370" cy="4286280"/>
          </a:xfrm>
        </p:spPr>
        <p:txBody>
          <a:bodyPr>
            <a:noAutofit/>
          </a:bodyPr>
          <a:lstStyle/>
          <a:p>
            <a:pPr algn="l"/>
            <a:r>
              <a:rPr lang="ru-RU" sz="2000" b="1" dirty="0" smtClean="0"/>
              <a:t>Ул. Мира</a:t>
            </a:r>
          </a:p>
          <a:p>
            <a:pPr algn="l"/>
            <a:r>
              <a:rPr lang="ru-RU" sz="2000" dirty="0" smtClean="0"/>
              <a:t>Всего строений по красной линии– 25. </a:t>
            </a:r>
          </a:p>
          <a:p>
            <a:pPr algn="l"/>
            <a:r>
              <a:rPr lang="ru-RU" sz="2000" dirty="0" smtClean="0"/>
              <a:t>Многоквартирных домов </a:t>
            </a:r>
            <a:r>
              <a:rPr lang="ru-RU" sz="2000" dirty="0" smtClean="0">
                <a:solidFill>
                  <a:srgbClr val="FFFF00"/>
                </a:solidFill>
              </a:rPr>
              <a:t>по красной линии– 20</a:t>
            </a:r>
            <a:r>
              <a:rPr lang="ru-RU" sz="2000" dirty="0" smtClean="0"/>
              <a:t>,  </a:t>
            </a:r>
            <a:r>
              <a:rPr lang="ru-RU" sz="2000" i="1" u="sng" dirty="0" smtClean="0"/>
              <a:t>требуют ремонта - 15.</a:t>
            </a:r>
          </a:p>
          <a:p>
            <a:pPr algn="l"/>
            <a:r>
              <a:rPr lang="ru-RU" sz="2000" dirty="0" smtClean="0"/>
              <a:t>Другие строения различных форм собственности и назначения – 5. </a:t>
            </a:r>
          </a:p>
          <a:p>
            <a:pPr algn="l"/>
            <a:r>
              <a:rPr lang="ru-RU" sz="2000" b="1" dirty="0" smtClean="0"/>
              <a:t>Ул. Ленинградская</a:t>
            </a:r>
          </a:p>
          <a:p>
            <a:pPr algn="l"/>
            <a:r>
              <a:rPr lang="ru-RU" sz="2000" dirty="0" smtClean="0"/>
              <a:t>Всего строений по красной линии– 7. </a:t>
            </a:r>
          </a:p>
          <a:p>
            <a:pPr algn="l"/>
            <a:r>
              <a:rPr lang="ru-RU" sz="2000" dirty="0" smtClean="0"/>
              <a:t>Многоквартирных домов </a:t>
            </a:r>
            <a:r>
              <a:rPr lang="ru-RU" sz="2000" dirty="0" smtClean="0">
                <a:solidFill>
                  <a:srgbClr val="FFFF00"/>
                </a:solidFill>
              </a:rPr>
              <a:t>по</a:t>
            </a:r>
            <a:r>
              <a:rPr lang="ru-RU" sz="2000" dirty="0" smtClean="0"/>
              <a:t> </a:t>
            </a:r>
            <a:r>
              <a:rPr lang="ru-RU" sz="2000" dirty="0" smtClean="0">
                <a:solidFill>
                  <a:srgbClr val="FFFF00"/>
                </a:solidFill>
              </a:rPr>
              <a:t>красной линии– 6</a:t>
            </a:r>
            <a:r>
              <a:rPr lang="ru-RU" sz="2000" dirty="0" smtClean="0"/>
              <a:t>, </a:t>
            </a:r>
            <a:r>
              <a:rPr lang="ru-RU" sz="2000" i="1" u="sng" dirty="0" smtClean="0"/>
              <a:t>требуют ремонта – 4. </a:t>
            </a:r>
          </a:p>
          <a:p>
            <a:pPr algn="l"/>
            <a:r>
              <a:rPr lang="ru-RU" sz="2000" dirty="0" smtClean="0"/>
              <a:t>Другие строения различных форм собственности и назначения –1.</a:t>
            </a:r>
          </a:p>
          <a:p>
            <a:pPr algn="l"/>
            <a:r>
              <a:rPr lang="ru-RU" sz="2000" b="1" dirty="0" smtClean="0"/>
              <a:t>Ул. Попова </a:t>
            </a:r>
          </a:p>
          <a:p>
            <a:pPr algn="l"/>
            <a:r>
              <a:rPr lang="ru-RU" sz="2000" dirty="0" smtClean="0"/>
              <a:t>Всего строений по красной линии– 23. </a:t>
            </a:r>
          </a:p>
          <a:p>
            <a:pPr algn="l"/>
            <a:r>
              <a:rPr lang="ru-RU" sz="2000" dirty="0" smtClean="0"/>
              <a:t>Многоквартирных домов </a:t>
            </a:r>
            <a:r>
              <a:rPr lang="ru-RU" sz="2000" dirty="0" smtClean="0">
                <a:solidFill>
                  <a:srgbClr val="FFFF00"/>
                </a:solidFill>
              </a:rPr>
              <a:t>по</a:t>
            </a:r>
            <a:r>
              <a:rPr lang="ru-RU" sz="2000" dirty="0" smtClean="0"/>
              <a:t> </a:t>
            </a:r>
            <a:r>
              <a:rPr lang="ru-RU" sz="2000" dirty="0" smtClean="0">
                <a:solidFill>
                  <a:srgbClr val="FFFF00"/>
                </a:solidFill>
              </a:rPr>
              <a:t>красной линии– 16</a:t>
            </a:r>
            <a:r>
              <a:rPr lang="ru-RU" sz="2000" dirty="0" smtClean="0"/>
              <a:t>, </a:t>
            </a:r>
            <a:r>
              <a:rPr lang="ru-RU" sz="2000" i="1" u="sng" dirty="0" smtClean="0"/>
              <a:t>требуют ремонта - 8. </a:t>
            </a:r>
          </a:p>
          <a:p>
            <a:pPr algn="l"/>
            <a:r>
              <a:rPr lang="ru-RU" sz="2000" dirty="0" smtClean="0"/>
              <a:t>Другие строения различных форм собственности и назначения – 7.</a:t>
            </a:r>
          </a:p>
          <a:p>
            <a:pPr algn="l"/>
            <a:r>
              <a:rPr lang="ru-RU" sz="2000" b="1" dirty="0" smtClean="0"/>
              <a:t>Ул. </a:t>
            </a:r>
            <a:r>
              <a:rPr lang="ru-RU" sz="2000" b="1" dirty="0" err="1" smtClean="0"/>
              <a:t>Пацаева</a:t>
            </a:r>
            <a:endParaRPr lang="ru-RU" sz="2000" b="1" dirty="0" smtClean="0"/>
          </a:p>
          <a:p>
            <a:pPr algn="l"/>
            <a:r>
              <a:rPr lang="ru-RU" sz="2000" dirty="0" smtClean="0"/>
              <a:t>Всего строений по красной линии– 5. </a:t>
            </a:r>
          </a:p>
          <a:p>
            <a:pPr algn="l"/>
            <a:r>
              <a:rPr lang="ru-RU" sz="2000" dirty="0" smtClean="0"/>
              <a:t>Многоквартирных домов </a:t>
            </a:r>
            <a:r>
              <a:rPr lang="ru-RU" sz="2000" dirty="0" smtClean="0">
                <a:solidFill>
                  <a:srgbClr val="FFFF00"/>
                </a:solidFill>
              </a:rPr>
              <a:t>по красной линии– 5</a:t>
            </a:r>
            <a:r>
              <a:rPr lang="ru-RU" sz="2000" dirty="0" smtClean="0"/>
              <a:t>, </a:t>
            </a:r>
            <a:r>
              <a:rPr lang="ru-RU" sz="2000" i="1" u="sng" dirty="0" smtClean="0"/>
              <a:t>требуют ремонта - 2. </a:t>
            </a:r>
          </a:p>
          <a:p>
            <a:pPr algn="l"/>
            <a:endParaRPr lang="ru-RU" sz="3600" dirty="0" smtClean="0"/>
          </a:p>
          <a:p>
            <a:endParaRPr lang="ru-RU" sz="3600" dirty="0"/>
          </a:p>
        </p:txBody>
      </p:sp>
    </p:spTree>
  </p:cSld>
  <p:clrMapOvr>
    <a:masterClrMapping/>
  </p:clrMapOvr>
  <p:transition>
    <p:random/>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4581128"/>
            <a:ext cx="4319340" cy="864751"/>
          </a:xfrm>
        </p:spPr>
        <p:txBody>
          <a:bodyPr>
            <a:noAutofit/>
          </a:bodyPr>
          <a:lstStyle/>
          <a:p>
            <a:r>
              <a:rPr lang="ru-RU" sz="2400" dirty="0" smtClean="0"/>
              <a:t>Ул. Мира, 74</a:t>
            </a:r>
            <a:br>
              <a:rPr lang="ru-RU" sz="2400" dirty="0" smtClean="0"/>
            </a:br>
            <a:r>
              <a:rPr lang="ru-RU" sz="1600" dirty="0" smtClean="0"/>
              <a:t>косметический ремонт фасада и цоколя здания, покраска балконов</a:t>
            </a:r>
            <a:endParaRPr lang="ru-RU" sz="2400" dirty="0"/>
          </a:p>
        </p:txBody>
      </p:sp>
      <p:pic>
        <p:nvPicPr>
          <p:cNvPr id="1026" name="Picture 2" descr="C:\Documents and Settings\Пользователь\Рабочий стол\350\Фото0353.jpg"/>
          <p:cNvPicPr>
            <a:picLocks noGrp="1" noChangeAspect="1" noChangeArrowheads="1"/>
          </p:cNvPicPr>
          <p:nvPr>
            <p:ph idx="1"/>
          </p:nvPr>
        </p:nvPicPr>
        <p:blipFill>
          <a:blip r:embed="rId2" cstate="print"/>
          <a:stretch>
            <a:fillRect/>
          </a:stretch>
        </p:blipFill>
        <p:spPr bwMode="auto">
          <a:xfrm>
            <a:off x="428596" y="571480"/>
            <a:ext cx="4224470" cy="4071966"/>
          </a:xfrm>
          <a:prstGeom prst="rect">
            <a:avLst/>
          </a:prstGeom>
          <a:noFill/>
        </p:spPr>
      </p:pic>
      <p:sp>
        <p:nvSpPr>
          <p:cNvPr id="4" name="Заголовок 1"/>
          <p:cNvSpPr txBox="1">
            <a:spLocks/>
          </p:cNvSpPr>
          <p:nvPr/>
        </p:nvSpPr>
        <p:spPr>
          <a:xfrm>
            <a:off x="4643438" y="5643578"/>
            <a:ext cx="4363418" cy="877206"/>
          </a:xfrm>
          <a:prstGeom prst="rect">
            <a:avLst/>
          </a:prstGeom>
        </p:spPr>
        <p:txBody>
          <a:bodyPr vert="horz" anchor="ctr">
            <a:normAutofit fontScale="52500" lnSpcReduction="20000"/>
            <a:scene3d>
              <a:camera prst="orthographicFront"/>
              <a:lightRig rig="soft" dir="t">
                <a:rot lat="0" lon="0" rev="16800000"/>
              </a:lightRig>
            </a:scene3d>
            <a:sp3d prstMaterial="softEdge">
              <a:bevelT w="38100" h="38100"/>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41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Ул. Мира, 72</a:t>
            </a:r>
            <a:br>
              <a:rPr kumimoji="0" lang="ru-RU" sz="41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br>
            <a:r>
              <a:rPr kumimoji="0" lang="ru-RU" sz="34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косметический</a:t>
            </a:r>
            <a:r>
              <a:rPr kumimoji="0" lang="ru-RU" sz="27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 </a:t>
            </a:r>
            <a:r>
              <a:rPr kumimoji="0" lang="ru-RU" sz="28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ремонт фасада, цоколя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8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и балконов</a:t>
            </a:r>
            <a:endParaRPr kumimoji="0" lang="ru-RU" sz="41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pic>
        <p:nvPicPr>
          <p:cNvPr id="5" name="Picture 2" descr="C:\Documents and Settings\Пользователь\Рабочий стол\350\Фото0354.jpg"/>
          <p:cNvPicPr>
            <a:picLocks noChangeAspect="1" noChangeArrowheads="1"/>
          </p:cNvPicPr>
          <p:nvPr/>
        </p:nvPicPr>
        <p:blipFill>
          <a:blip r:embed="rId3" cstate="print"/>
          <a:srcRect/>
          <a:stretch>
            <a:fillRect/>
          </a:stretch>
        </p:blipFill>
        <p:spPr bwMode="auto">
          <a:xfrm>
            <a:off x="5072066" y="571480"/>
            <a:ext cx="3643338" cy="2397038"/>
          </a:xfrm>
          <a:prstGeom prst="rect">
            <a:avLst/>
          </a:prstGeom>
          <a:noFill/>
          <a:ln w="9525">
            <a:noFill/>
            <a:miter lim="800000"/>
            <a:headEnd/>
            <a:tailEnd/>
          </a:ln>
        </p:spPr>
      </p:pic>
      <p:pic>
        <p:nvPicPr>
          <p:cNvPr id="6" name="Picture 3" descr="C:\Documents and Settings\Пользователь\Рабочий стол\350\Фото0356.jpg"/>
          <p:cNvPicPr>
            <a:picLocks noChangeAspect="1" noChangeArrowheads="1"/>
          </p:cNvPicPr>
          <p:nvPr/>
        </p:nvPicPr>
        <p:blipFill>
          <a:blip r:embed="rId4" cstate="print"/>
          <a:srcRect/>
          <a:stretch>
            <a:fillRect/>
          </a:stretch>
        </p:blipFill>
        <p:spPr bwMode="auto">
          <a:xfrm>
            <a:off x="5143504" y="3143248"/>
            <a:ext cx="3571900" cy="2428892"/>
          </a:xfrm>
          <a:prstGeom prst="rect">
            <a:avLst/>
          </a:prstGeom>
          <a:noFill/>
        </p:spPr>
      </p:pic>
    </p:spTree>
  </p:cSld>
  <p:clrMapOvr>
    <a:masterClrMapping/>
  </p:clrMapOvr>
  <p:transition>
    <p:random/>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7158" y="5286388"/>
            <a:ext cx="4000528" cy="928694"/>
          </a:xfrm>
        </p:spPr>
        <p:txBody>
          <a:bodyPr>
            <a:noAutofit/>
          </a:bodyPr>
          <a:lstStyle/>
          <a:p>
            <a:r>
              <a:rPr lang="ru-RU" sz="1800" dirty="0" smtClean="0"/>
              <a:t>Ул. Мира, 68 (ТСЖ) </a:t>
            </a:r>
            <a:br>
              <a:rPr lang="ru-RU" sz="1800" dirty="0" smtClean="0"/>
            </a:br>
            <a:r>
              <a:rPr lang="ru-RU" sz="1800" dirty="0" smtClean="0"/>
              <a:t>ремонт фасада , цоколя , балконов</a:t>
            </a:r>
            <a:br>
              <a:rPr lang="ru-RU" sz="1800" dirty="0" smtClean="0"/>
            </a:br>
            <a:r>
              <a:rPr lang="ru-RU" sz="1800" dirty="0" smtClean="0"/>
              <a:t> </a:t>
            </a:r>
            <a:endParaRPr lang="ru-RU" sz="2800" dirty="0"/>
          </a:p>
        </p:txBody>
      </p:sp>
      <p:pic>
        <p:nvPicPr>
          <p:cNvPr id="3074" name="Picture 2" descr="C:\Documents and Settings\Пользователь\Рабочий стол\350\Фото0357.jpg"/>
          <p:cNvPicPr>
            <a:picLocks noGrp="1" noChangeAspect="1" noChangeArrowheads="1"/>
          </p:cNvPicPr>
          <p:nvPr>
            <p:ph idx="1"/>
          </p:nvPr>
        </p:nvPicPr>
        <p:blipFill>
          <a:blip r:embed="rId2" cstate="print"/>
          <a:srcRect/>
          <a:stretch>
            <a:fillRect/>
          </a:stretch>
        </p:blipFill>
        <p:spPr bwMode="auto">
          <a:xfrm>
            <a:off x="285720" y="785794"/>
            <a:ext cx="4071966" cy="4357718"/>
          </a:xfrm>
          <a:prstGeom prst="rect">
            <a:avLst/>
          </a:prstGeom>
          <a:noFill/>
        </p:spPr>
      </p:pic>
      <p:sp>
        <p:nvSpPr>
          <p:cNvPr id="4" name="Заголовок 1"/>
          <p:cNvSpPr txBox="1">
            <a:spLocks/>
          </p:cNvSpPr>
          <p:nvPr/>
        </p:nvSpPr>
        <p:spPr>
          <a:xfrm>
            <a:off x="4643438" y="142852"/>
            <a:ext cx="4320480" cy="619246"/>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12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Ул. Мира, 48</a:t>
            </a:r>
            <a:br>
              <a:rPr kumimoji="0" lang="ru-RU" sz="12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br>
            <a:r>
              <a:rPr kumimoji="0" lang="ru-RU" sz="12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покраска фасада, </a:t>
            </a:r>
            <a:br>
              <a:rPr kumimoji="0" lang="ru-RU" sz="12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br>
            <a:r>
              <a:rPr kumimoji="0" lang="ru-RU" sz="12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ремонт цоколя</a:t>
            </a:r>
            <a:endParaRPr kumimoji="0" lang="ru-RU" sz="12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pic>
        <p:nvPicPr>
          <p:cNvPr id="5" name="Picture 2" descr="C:\Documents and Settings\Пользователь\Рабочий стол\350\Фото0364.jpg"/>
          <p:cNvPicPr>
            <a:picLocks noChangeAspect="1" noChangeArrowheads="1"/>
          </p:cNvPicPr>
          <p:nvPr/>
        </p:nvPicPr>
        <p:blipFill>
          <a:blip r:embed="rId3" cstate="print"/>
          <a:srcRect/>
          <a:stretch>
            <a:fillRect/>
          </a:stretch>
        </p:blipFill>
        <p:spPr bwMode="auto">
          <a:xfrm>
            <a:off x="4857752" y="785794"/>
            <a:ext cx="4002736" cy="3000396"/>
          </a:xfrm>
          <a:prstGeom prst="rect">
            <a:avLst/>
          </a:prstGeom>
          <a:noFill/>
          <a:ln w="9525">
            <a:noFill/>
            <a:miter lim="800000"/>
            <a:headEnd/>
            <a:tailEnd/>
          </a:ln>
        </p:spPr>
      </p:pic>
      <p:pic>
        <p:nvPicPr>
          <p:cNvPr id="6" name="Picture 2" descr="C:\Documents and Settings\Пользователь\Рабочий стол\350\Фото0359.jpg"/>
          <p:cNvPicPr>
            <a:picLocks noChangeAspect="1" noChangeArrowheads="1"/>
          </p:cNvPicPr>
          <p:nvPr/>
        </p:nvPicPr>
        <p:blipFill>
          <a:blip r:embed="rId4" cstate="print"/>
          <a:srcRect/>
          <a:stretch>
            <a:fillRect/>
          </a:stretch>
        </p:blipFill>
        <p:spPr bwMode="auto">
          <a:xfrm>
            <a:off x="4857752" y="4214818"/>
            <a:ext cx="4000528" cy="2500306"/>
          </a:xfrm>
          <a:prstGeom prst="rect">
            <a:avLst/>
          </a:prstGeom>
          <a:noFill/>
        </p:spPr>
      </p:pic>
      <p:sp>
        <p:nvSpPr>
          <p:cNvPr id="7" name="TextBox 6"/>
          <p:cNvSpPr txBox="1"/>
          <p:nvPr/>
        </p:nvSpPr>
        <p:spPr>
          <a:xfrm>
            <a:off x="4857752" y="3929066"/>
            <a:ext cx="2786082" cy="276999"/>
          </a:xfrm>
          <a:prstGeom prst="rect">
            <a:avLst/>
          </a:prstGeom>
          <a:noFill/>
        </p:spPr>
        <p:txBody>
          <a:bodyPr wrap="square" rtlCol="0">
            <a:spAutoFit/>
          </a:bodyPr>
          <a:lstStyle/>
          <a:p>
            <a:r>
              <a:rPr lang="ru-RU" sz="1200" dirty="0" smtClean="0"/>
              <a:t>Ул. Мира, 66 ремонт фасада,</a:t>
            </a:r>
            <a:endParaRPr lang="ru-RU" sz="1200" dirty="0"/>
          </a:p>
        </p:txBody>
      </p:sp>
    </p:spTree>
  </p:cSld>
  <p:clrMapOvr>
    <a:masterClrMapping/>
  </p:clrMapOvr>
  <p:transition>
    <p:random/>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5715016"/>
            <a:ext cx="8229600" cy="873208"/>
          </a:xfrm>
        </p:spPr>
        <p:txBody>
          <a:bodyPr>
            <a:normAutofit/>
          </a:bodyPr>
          <a:lstStyle/>
          <a:p>
            <a:r>
              <a:rPr lang="ru-RU" sz="1600" dirty="0" smtClean="0"/>
              <a:t>Ул. Мира, 2 </a:t>
            </a:r>
            <a:br>
              <a:rPr lang="ru-RU" sz="1600" dirty="0" smtClean="0"/>
            </a:br>
            <a:r>
              <a:rPr lang="ru-RU" sz="1600" dirty="0" smtClean="0"/>
              <a:t>ремонт покраска балконов , ремонт крыши над магазинами, «Аквариум», «Аптека», </a:t>
            </a:r>
            <a:r>
              <a:rPr lang="ru-RU" sz="1600" dirty="0" err="1" smtClean="0"/>
              <a:t>м-н</a:t>
            </a:r>
            <a:r>
              <a:rPr lang="ru-RU" sz="1600" dirty="0" smtClean="0"/>
              <a:t> «Турист» ремонт стены.</a:t>
            </a:r>
            <a:endParaRPr lang="ru-RU" sz="1600" dirty="0"/>
          </a:p>
        </p:txBody>
      </p:sp>
      <p:pic>
        <p:nvPicPr>
          <p:cNvPr id="8194" name="Picture 2" descr="C:\Documents and Settings\Пользователь\Рабочий стол\350\Фото0386.jpg"/>
          <p:cNvPicPr>
            <a:picLocks noGrp="1" noChangeAspect="1" noChangeArrowheads="1"/>
          </p:cNvPicPr>
          <p:nvPr>
            <p:ph idx="1"/>
          </p:nvPr>
        </p:nvPicPr>
        <p:blipFill>
          <a:blip r:embed="rId2" cstate="print"/>
          <a:srcRect/>
          <a:stretch>
            <a:fillRect/>
          </a:stretch>
        </p:blipFill>
        <p:spPr bwMode="auto">
          <a:xfrm>
            <a:off x="214282" y="285728"/>
            <a:ext cx="4143404" cy="2714644"/>
          </a:xfrm>
          <a:prstGeom prst="rect">
            <a:avLst/>
          </a:prstGeom>
          <a:noFill/>
        </p:spPr>
      </p:pic>
      <p:pic>
        <p:nvPicPr>
          <p:cNvPr id="8196" name="Picture 4" descr="C:\Documents and Settings\Пользователь\Рабочий стол\350\Фото0389.jpg"/>
          <p:cNvPicPr>
            <a:picLocks noChangeAspect="1" noChangeArrowheads="1"/>
          </p:cNvPicPr>
          <p:nvPr/>
        </p:nvPicPr>
        <p:blipFill>
          <a:blip r:embed="rId3" cstate="print"/>
          <a:srcRect/>
          <a:stretch>
            <a:fillRect/>
          </a:stretch>
        </p:blipFill>
        <p:spPr bwMode="auto">
          <a:xfrm>
            <a:off x="4714876" y="285728"/>
            <a:ext cx="3786214" cy="2714644"/>
          </a:xfrm>
          <a:prstGeom prst="rect">
            <a:avLst/>
          </a:prstGeom>
          <a:noFill/>
        </p:spPr>
      </p:pic>
      <p:pic>
        <p:nvPicPr>
          <p:cNvPr id="8197" name="Picture 5" descr="C:\Documents and Settings\Пользователь\Рабочий стол\350\Фото0371.jpg"/>
          <p:cNvPicPr>
            <a:picLocks noChangeAspect="1" noChangeArrowheads="1"/>
          </p:cNvPicPr>
          <p:nvPr/>
        </p:nvPicPr>
        <p:blipFill>
          <a:blip r:embed="rId4" cstate="print"/>
          <a:srcRect/>
          <a:stretch>
            <a:fillRect/>
          </a:stretch>
        </p:blipFill>
        <p:spPr bwMode="auto">
          <a:xfrm>
            <a:off x="2500298" y="3214686"/>
            <a:ext cx="4071966" cy="2571768"/>
          </a:xfrm>
          <a:prstGeom prst="rect">
            <a:avLst/>
          </a:prstGeom>
          <a:noFill/>
        </p:spPr>
      </p:pic>
    </p:spTree>
  </p:cSld>
  <p:clrMapOvr>
    <a:masterClrMapping/>
  </p:clrMapOvr>
  <p:transition>
    <p:random/>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2844" y="142852"/>
            <a:ext cx="3744416" cy="714380"/>
          </a:xfrm>
        </p:spPr>
        <p:txBody>
          <a:bodyPr>
            <a:noAutofit/>
          </a:bodyPr>
          <a:lstStyle/>
          <a:p>
            <a:r>
              <a:rPr lang="ru-RU" sz="1200" dirty="0" smtClean="0"/>
              <a:t>Ул.Мира, 6</a:t>
            </a:r>
            <a:br>
              <a:rPr lang="ru-RU" sz="1200" dirty="0" smtClean="0"/>
            </a:br>
            <a:r>
              <a:rPr lang="ru-RU" sz="1200" dirty="0" smtClean="0"/>
              <a:t>ремонт и покраска балконов, </a:t>
            </a:r>
            <a:r>
              <a:rPr lang="ru-RU" sz="1200" dirty="0" err="1" smtClean="0"/>
              <a:t>м-н</a:t>
            </a:r>
            <a:r>
              <a:rPr lang="ru-RU" sz="1200" dirty="0" smtClean="0"/>
              <a:t> «Караван» ремонт и покраска цоколя</a:t>
            </a:r>
            <a:endParaRPr lang="ru-RU" sz="1200" dirty="0"/>
          </a:p>
        </p:txBody>
      </p:sp>
      <p:pic>
        <p:nvPicPr>
          <p:cNvPr id="9218" name="Picture 2" descr="C:\Documents and Settings\Пользователь\Рабочий стол\350\Фото0384.jpg"/>
          <p:cNvPicPr>
            <a:picLocks noGrp="1" noChangeAspect="1" noChangeArrowheads="1"/>
          </p:cNvPicPr>
          <p:nvPr>
            <p:ph idx="1"/>
          </p:nvPr>
        </p:nvPicPr>
        <p:blipFill>
          <a:blip r:embed="rId2" cstate="print"/>
          <a:srcRect/>
          <a:stretch>
            <a:fillRect/>
          </a:stretch>
        </p:blipFill>
        <p:spPr bwMode="auto">
          <a:xfrm>
            <a:off x="142844" y="857233"/>
            <a:ext cx="3786214" cy="2379618"/>
          </a:xfrm>
          <a:prstGeom prst="rect">
            <a:avLst/>
          </a:prstGeom>
          <a:noFill/>
        </p:spPr>
      </p:pic>
      <p:sp>
        <p:nvSpPr>
          <p:cNvPr id="4" name="Заголовок 1"/>
          <p:cNvSpPr txBox="1">
            <a:spLocks/>
          </p:cNvSpPr>
          <p:nvPr/>
        </p:nvSpPr>
        <p:spPr>
          <a:xfrm>
            <a:off x="4572000" y="428604"/>
            <a:ext cx="3508730" cy="50382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12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Ул. Мира, 9 </a:t>
            </a:r>
            <a:br>
              <a:rPr kumimoji="0" lang="ru-RU" sz="12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br>
            <a:r>
              <a:rPr kumimoji="0" lang="ru-RU" sz="12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ремонт и покраска балконов и цоколя</a:t>
            </a:r>
            <a:endParaRPr kumimoji="0" lang="ru-RU" sz="12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pic>
        <p:nvPicPr>
          <p:cNvPr id="5" name="Picture 2" descr="C:\Documents and Settings\Пользователь\Рабочий стол\350\Фото0383.jpg"/>
          <p:cNvPicPr>
            <a:picLocks noChangeAspect="1" noChangeArrowheads="1"/>
          </p:cNvPicPr>
          <p:nvPr/>
        </p:nvPicPr>
        <p:blipFill>
          <a:blip r:embed="rId3" cstate="print"/>
          <a:srcRect/>
          <a:stretch>
            <a:fillRect/>
          </a:stretch>
        </p:blipFill>
        <p:spPr bwMode="auto">
          <a:xfrm>
            <a:off x="4857752" y="1000108"/>
            <a:ext cx="3709903" cy="2500330"/>
          </a:xfrm>
          <a:prstGeom prst="rect">
            <a:avLst/>
          </a:prstGeom>
          <a:noFill/>
          <a:ln w="9525">
            <a:noFill/>
            <a:miter lim="800000"/>
            <a:headEnd/>
            <a:tailEnd/>
          </a:ln>
        </p:spPr>
      </p:pic>
      <p:pic>
        <p:nvPicPr>
          <p:cNvPr id="6" name="Picture 2" descr="C:\Documents and Settings\Пользователь\Рабочий стол\350\Фото0377.jpg"/>
          <p:cNvPicPr>
            <a:picLocks noChangeAspect="1" noChangeArrowheads="1"/>
          </p:cNvPicPr>
          <p:nvPr/>
        </p:nvPicPr>
        <p:blipFill>
          <a:blip r:embed="rId4" cstate="print"/>
          <a:srcRect/>
          <a:stretch>
            <a:fillRect/>
          </a:stretch>
        </p:blipFill>
        <p:spPr bwMode="auto">
          <a:xfrm>
            <a:off x="428596" y="3929066"/>
            <a:ext cx="3643338" cy="2497997"/>
          </a:xfrm>
          <a:prstGeom prst="rect">
            <a:avLst/>
          </a:prstGeom>
          <a:noFill/>
        </p:spPr>
      </p:pic>
      <p:sp>
        <p:nvSpPr>
          <p:cNvPr id="7" name="TextBox 6"/>
          <p:cNvSpPr txBox="1"/>
          <p:nvPr/>
        </p:nvSpPr>
        <p:spPr>
          <a:xfrm>
            <a:off x="428596" y="3643314"/>
            <a:ext cx="3429024" cy="261610"/>
          </a:xfrm>
          <a:prstGeom prst="rect">
            <a:avLst/>
          </a:prstGeom>
          <a:noFill/>
        </p:spPr>
        <p:txBody>
          <a:bodyPr wrap="square" rtlCol="0">
            <a:spAutoFit/>
          </a:bodyPr>
          <a:lstStyle/>
          <a:p>
            <a:r>
              <a:rPr lang="ru-RU" sz="1100" dirty="0" smtClean="0"/>
              <a:t>Ул. Мира, 10 ремонт и покраска фасада и цоколя</a:t>
            </a:r>
            <a:endParaRPr lang="ru-RU" sz="1100" dirty="0"/>
          </a:p>
        </p:txBody>
      </p:sp>
      <p:pic>
        <p:nvPicPr>
          <p:cNvPr id="8" name="Picture 3" descr="C:\Documents and Settings\Пользователь\Рабочий стол\350\Фото0380.jpg"/>
          <p:cNvPicPr>
            <a:picLocks noChangeAspect="1" noChangeArrowheads="1"/>
          </p:cNvPicPr>
          <p:nvPr/>
        </p:nvPicPr>
        <p:blipFill>
          <a:blip r:embed="rId5" cstate="print"/>
          <a:srcRect/>
          <a:stretch>
            <a:fillRect/>
          </a:stretch>
        </p:blipFill>
        <p:spPr bwMode="auto">
          <a:xfrm>
            <a:off x="4929190" y="4071942"/>
            <a:ext cx="3786214" cy="2355003"/>
          </a:xfrm>
          <a:prstGeom prst="rect">
            <a:avLst/>
          </a:prstGeom>
          <a:noFill/>
        </p:spPr>
      </p:pic>
      <p:sp>
        <p:nvSpPr>
          <p:cNvPr id="9" name="TextBox 8"/>
          <p:cNvSpPr txBox="1"/>
          <p:nvPr/>
        </p:nvSpPr>
        <p:spPr>
          <a:xfrm>
            <a:off x="4860032" y="3645024"/>
            <a:ext cx="3643338" cy="276999"/>
          </a:xfrm>
          <a:prstGeom prst="rect">
            <a:avLst/>
          </a:prstGeom>
          <a:noFill/>
        </p:spPr>
        <p:txBody>
          <a:bodyPr wrap="square" rtlCol="0">
            <a:spAutoFit/>
          </a:bodyPr>
          <a:lstStyle/>
          <a:p>
            <a:r>
              <a:rPr lang="ru-RU" sz="1200" dirty="0" smtClean="0"/>
              <a:t>Ул. Мира, 16 ремонт и покраска фасада и цоколя</a:t>
            </a:r>
            <a:endParaRPr lang="ru-RU" sz="1200" dirty="0"/>
          </a:p>
        </p:txBody>
      </p:sp>
    </p:spTree>
  </p:cSld>
  <p:clrMapOvr>
    <a:masterClrMapping/>
  </p:clrMapOvr>
  <p:transition>
    <p:rand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214422"/>
          </a:xfrm>
        </p:spPr>
        <p:txBody>
          <a:bodyPr>
            <a:noAutofit/>
          </a:bodyPr>
          <a:lstStyle/>
          <a:p>
            <a:pPr eaLnBrk="1" fontAlgn="auto" hangingPunct="1">
              <a:spcAft>
                <a:spcPts val="0"/>
              </a:spcAft>
              <a:defRPr/>
            </a:pPr>
            <a:r>
              <a:rPr lang="ru-RU" sz="2800" dirty="0" smtClean="0"/>
              <a:t>ОАО «</a:t>
            </a:r>
            <a:r>
              <a:rPr lang="ru-RU" sz="2800" dirty="0" err="1" smtClean="0"/>
              <a:t>Пензмаш</a:t>
            </a:r>
            <a:r>
              <a:rPr lang="ru-RU" sz="2800" dirty="0" smtClean="0"/>
              <a:t>», ул. Баумана, 30 </a:t>
            </a:r>
            <a:endParaRPr lang="ru-RU" sz="2800" dirty="0"/>
          </a:p>
        </p:txBody>
      </p:sp>
      <p:pic>
        <p:nvPicPr>
          <p:cNvPr id="16390" name="Рисунок 6" descr="P1030774.JPG"/>
          <p:cNvPicPr>
            <a:picLocks noChangeAspect="1"/>
          </p:cNvPicPr>
          <p:nvPr/>
        </p:nvPicPr>
        <p:blipFill>
          <a:blip r:embed="rId2" cstate="print"/>
          <a:srcRect/>
          <a:stretch>
            <a:fillRect/>
          </a:stretch>
        </p:blipFill>
        <p:spPr bwMode="auto">
          <a:xfrm>
            <a:off x="4427984" y="1484783"/>
            <a:ext cx="4562351" cy="2840545"/>
          </a:xfrm>
          <a:prstGeom prst="rect">
            <a:avLst/>
          </a:prstGeom>
          <a:noFill/>
          <a:ln w="9525">
            <a:noFill/>
            <a:miter lim="800000"/>
            <a:headEnd/>
            <a:tailEnd/>
          </a:ln>
        </p:spPr>
      </p:pic>
      <p:pic>
        <p:nvPicPr>
          <p:cNvPr id="8" name="Рисунок 7" descr="Пензмаш.JPG"/>
          <p:cNvPicPr>
            <a:picLocks noChangeAspect="1"/>
          </p:cNvPicPr>
          <p:nvPr/>
        </p:nvPicPr>
        <p:blipFill>
          <a:blip r:embed="rId3" cstate="print"/>
          <a:stretch>
            <a:fillRect/>
          </a:stretch>
        </p:blipFill>
        <p:spPr>
          <a:xfrm>
            <a:off x="323528" y="1412776"/>
            <a:ext cx="3923928" cy="2942946"/>
          </a:xfrm>
          <a:prstGeom prst="rect">
            <a:avLst/>
          </a:prstGeom>
        </p:spPr>
      </p:pic>
      <p:sp>
        <p:nvSpPr>
          <p:cNvPr id="6" name="Прямоугольник 5"/>
          <p:cNvSpPr/>
          <p:nvPr/>
        </p:nvSpPr>
        <p:spPr>
          <a:xfrm>
            <a:off x="539552" y="4653136"/>
            <a:ext cx="8352928" cy="1292662"/>
          </a:xfrm>
          <a:prstGeom prst="rect">
            <a:avLst/>
          </a:prstGeom>
        </p:spPr>
        <p:txBody>
          <a:bodyPr wrap="square">
            <a:spAutoFit/>
          </a:bodyPr>
          <a:lstStyle/>
          <a:p>
            <a:pPr algn="ctr">
              <a:buNone/>
            </a:pPr>
            <a:r>
              <a:rPr lang="ru-RU" sz="2400" dirty="0" smtClean="0">
                <a:latin typeface="+mn-lt"/>
              </a:rPr>
              <a:t>Реализованные мероприятия:</a:t>
            </a:r>
          </a:p>
          <a:p>
            <a:r>
              <a:rPr lang="ru-RU" dirty="0" smtClean="0">
                <a:latin typeface="+mn-lt"/>
              </a:rPr>
              <a:t>- капитальный ремонт фасада производственного корпуса по ул. Баумана;</a:t>
            </a:r>
          </a:p>
          <a:p>
            <a:r>
              <a:rPr lang="ru-RU" dirty="0" smtClean="0">
                <a:latin typeface="+mn-lt"/>
              </a:rPr>
              <a:t>- ремонт и покраска входной группы коммерческого отдела;</a:t>
            </a:r>
          </a:p>
          <a:p>
            <a:r>
              <a:rPr lang="ru-RU" dirty="0" smtClean="0">
                <a:latin typeface="+mn-lt"/>
              </a:rPr>
              <a:t>- покраска забора;</a:t>
            </a:r>
          </a:p>
        </p:txBody>
      </p:sp>
    </p:spTree>
  </p:cSld>
  <p:clrMapOvr>
    <a:masterClrMapping/>
  </p:clrMapOvr>
  <p:transition spd="slow">
    <p:random/>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5229200"/>
            <a:ext cx="8229600" cy="1143000"/>
          </a:xfrm>
        </p:spPr>
        <p:txBody>
          <a:bodyPr>
            <a:normAutofit fontScale="90000"/>
          </a:bodyPr>
          <a:lstStyle/>
          <a:p>
            <a:r>
              <a:rPr lang="ru-RU" dirty="0" smtClean="0"/>
              <a:t>Ул. Мира, 11</a:t>
            </a:r>
            <a:br>
              <a:rPr lang="ru-RU" dirty="0" smtClean="0"/>
            </a:br>
            <a:r>
              <a:rPr lang="ru-RU" sz="2700" dirty="0" smtClean="0"/>
              <a:t>ремонт цоколя, </a:t>
            </a:r>
            <a:br>
              <a:rPr lang="ru-RU" sz="2700" dirty="0" smtClean="0"/>
            </a:br>
            <a:r>
              <a:rPr lang="ru-RU" sz="2700" dirty="0" smtClean="0"/>
              <a:t>ремонт и покраска вывески «Электроника»</a:t>
            </a:r>
            <a:endParaRPr lang="ru-RU" sz="2700" dirty="0"/>
          </a:p>
        </p:txBody>
      </p:sp>
      <p:pic>
        <p:nvPicPr>
          <p:cNvPr id="11266" name="Picture 2" descr="C:\Documents and Settings\Пользователь\Рабочий стол\350\Фото0381.jpg"/>
          <p:cNvPicPr>
            <a:picLocks noGrp="1" noChangeAspect="1" noChangeArrowheads="1"/>
          </p:cNvPicPr>
          <p:nvPr>
            <p:ph idx="1"/>
          </p:nvPr>
        </p:nvPicPr>
        <p:blipFill>
          <a:blip r:embed="rId2" cstate="print"/>
          <a:srcRect/>
          <a:stretch>
            <a:fillRect/>
          </a:stretch>
        </p:blipFill>
        <p:spPr bwMode="auto">
          <a:xfrm>
            <a:off x="428596" y="500042"/>
            <a:ext cx="4000528" cy="4187825"/>
          </a:xfrm>
          <a:prstGeom prst="rect">
            <a:avLst/>
          </a:prstGeom>
          <a:noFill/>
        </p:spPr>
      </p:pic>
      <p:pic>
        <p:nvPicPr>
          <p:cNvPr id="11267" name="Picture 3" descr="C:\Documents and Settings\Пользователь\Рабочий стол\350\Фото0382.jpg"/>
          <p:cNvPicPr>
            <a:picLocks noChangeAspect="1" noChangeArrowheads="1"/>
          </p:cNvPicPr>
          <p:nvPr/>
        </p:nvPicPr>
        <p:blipFill>
          <a:blip r:embed="rId3" cstate="print"/>
          <a:srcRect/>
          <a:stretch>
            <a:fillRect/>
          </a:stretch>
        </p:blipFill>
        <p:spPr bwMode="auto">
          <a:xfrm>
            <a:off x="4643438" y="500042"/>
            <a:ext cx="3786214" cy="4214842"/>
          </a:xfrm>
          <a:prstGeom prst="rect">
            <a:avLst/>
          </a:prstGeom>
          <a:noFill/>
        </p:spPr>
      </p:pic>
    </p:spTree>
  </p:cSld>
  <p:clrMapOvr>
    <a:masterClrMapping/>
  </p:clrMapOvr>
  <p:transition>
    <p:random/>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214290"/>
            <a:ext cx="3816424" cy="661182"/>
          </a:xfrm>
        </p:spPr>
        <p:txBody>
          <a:bodyPr>
            <a:normAutofit/>
          </a:bodyPr>
          <a:lstStyle/>
          <a:p>
            <a:r>
              <a:rPr lang="ru-RU" sz="1800" dirty="0" smtClean="0"/>
              <a:t>Ул. Мира, 1</a:t>
            </a:r>
            <a:br>
              <a:rPr lang="ru-RU" sz="1800" dirty="0" smtClean="0"/>
            </a:br>
            <a:r>
              <a:rPr lang="ru-RU" sz="1800" dirty="0" smtClean="0"/>
              <a:t>ремонт и покраска балконов</a:t>
            </a:r>
            <a:endParaRPr lang="ru-RU" sz="1800" dirty="0"/>
          </a:p>
        </p:txBody>
      </p:sp>
      <p:pic>
        <p:nvPicPr>
          <p:cNvPr id="13314" name="Picture 2" descr="C:\Documents and Settings\Пользователь\Рабочий стол\350\Фото0372.jpg"/>
          <p:cNvPicPr>
            <a:picLocks noGrp="1" noChangeAspect="1" noChangeArrowheads="1"/>
          </p:cNvPicPr>
          <p:nvPr>
            <p:ph idx="1"/>
          </p:nvPr>
        </p:nvPicPr>
        <p:blipFill>
          <a:blip r:embed="rId2" cstate="print"/>
          <a:srcRect/>
          <a:stretch>
            <a:fillRect/>
          </a:stretch>
        </p:blipFill>
        <p:spPr bwMode="auto">
          <a:xfrm>
            <a:off x="285720" y="928670"/>
            <a:ext cx="4000528" cy="2808312"/>
          </a:xfrm>
          <a:prstGeom prst="rect">
            <a:avLst/>
          </a:prstGeom>
          <a:noFill/>
        </p:spPr>
      </p:pic>
      <p:sp>
        <p:nvSpPr>
          <p:cNvPr id="4" name="Заголовок 1"/>
          <p:cNvSpPr txBox="1">
            <a:spLocks/>
          </p:cNvSpPr>
          <p:nvPr/>
        </p:nvSpPr>
        <p:spPr>
          <a:xfrm>
            <a:off x="4357686" y="5857892"/>
            <a:ext cx="4572000" cy="732620"/>
          </a:xfrm>
          <a:prstGeom prst="rect">
            <a:avLst/>
          </a:prstGeom>
        </p:spPr>
        <p:txBody>
          <a:bodyPr vert="horz" anchor="ctr">
            <a:normAutofit fontScale="90000" lnSpcReduction="20000"/>
            <a:scene3d>
              <a:camera prst="orthographicFront"/>
              <a:lightRig rig="soft" dir="t">
                <a:rot lat="0" lon="0" rev="16800000"/>
              </a:lightRig>
            </a:scene3d>
            <a:sp3d prstMaterial="softEdge">
              <a:bevelT w="38100" h="38100"/>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Ул. Мира, 55</a:t>
            </a:r>
            <a:br>
              <a:rPr kumimoji="0" lang="ru-RU"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br>
            <a:r>
              <a:rPr kumimoji="0" lang="ru-RU"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ремонт и покраска крыши и</a:t>
            </a:r>
            <a:br>
              <a:rPr kumimoji="0" lang="ru-RU"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br>
            <a:r>
              <a:rPr kumimoji="0" lang="ru-RU"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 балконов</a:t>
            </a:r>
            <a:endParaRPr kumimoji="0" lang="ru-RU"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pic>
        <p:nvPicPr>
          <p:cNvPr id="5" name="Picture 2" descr="C:\Documents and Settings\Пользователь\Рабочий стол\350\Фото0394.jpg"/>
          <p:cNvPicPr>
            <a:picLocks noChangeAspect="1" noChangeArrowheads="1"/>
          </p:cNvPicPr>
          <p:nvPr/>
        </p:nvPicPr>
        <p:blipFill>
          <a:blip r:embed="rId3" cstate="print"/>
          <a:srcRect/>
          <a:stretch>
            <a:fillRect/>
          </a:stretch>
        </p:blipFill>
        <p:spPr bwMode="auto">
          <a:xfrm>
            <a:off x="4071934" y="2928934"/>
            <a:ext cx="4429156" cy="2850165"/>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5715016"/>
            <a:ext cx="8229600" cy="657184"/>
          </a:xfrm>
        </p:spPr>
        <p:txBody>
          <a:bodyPr>
            <a:normAutofit fontScale="90000"/>
          </a:bodyPr>
          <a:lstStyle/>
          <a:p>
            <a:r>
              <a:rPr lang="ru-RU" sz="2000" dirty="0" smtClean="0"/>
              <a:t>Ул.Ленинградская, 1, 3, 10</a:t>
            </a:r>
            <a:br>
              <a:rPr lang="ru-RU" sz="2000" dirty="0" smtClean="0"/>
            </a:br>
            <a:r>
              <a:rPr lang="ru-RU" sz="2000" dirty="0" smtClean="0"/>
              <a:t>ремонт и покраска фасада и балконов</a:t>
            </a:r>
            <a:endParaRPr lang="ru-RU" sz="2000" dirty="0"/>
          </a:p>
        </p:txBody>
      </p:sp>
      <p:pic>
        <p:nvPicPr>
          <p:cNvPr id="18435" name="Picture 3" descr="C:\Documents and Settings\Пользователь\Рабочий стол\350\Фото0399.jpg"/>
          <p:cNvPicPr>
            <a:picLocks noChangeAspect="1" noChangeArrowheads="1"/>
          </p:cNvPicPr>
          <p:nvPr/>
        </p:nvPicPr>
        <p:blipFill>
          <a:blip r:embed="rId2" cstate="print"/>
          <a:srcRect/>
          <a:stretch>
            <a:fillRect/>
          </a:stretch>
        </p:blipFill>
        <p:spPr bwMode="auto">
          <a:xfrm>
            <a:off x="142844" y="142852"/>
            <a:ext cx="4125942" cy="2643182"/>
          </a:xfrm>
          <a:prstGeom prst="rect">
            <a:avLst/>
          </a:prstGeom>
          <a:noFill/>
        </p:spPr>
      </p:pic>
      <p:pic>
        <p:nvPicPr>
          <p:cNvPr id="18436" name="Picture 4" descr="C:\Documents and Settings\Пользователь\Рабочий стол\350\Фото0401.jpg"/>
          <p:cNvPicPr>
            <a:picLocks noChangeAspect="1" noChangeArrowheads="1"/>
          </p:cNvPicPr>
          <p:nvPr/>
        </p:nvPicPr>
        <p:blipFill>
          <a:blip r:embed="rId3" cstate="print"/>
          <a:srcRect/>
          <a:stretch>
            <a:fillRect/>
          </a:stretch>
        </p:blipFill>
        <p:spPr bwMode="auto">
          <a:xfrm>
            <a:off x="1785918" y="2285992"/>
            <a:ext cx="3753391" cy="2571768"/>
          </a:xfrm>
          <a:prstGeom prst="rect">
            <a:avLst/>
          </a:prstGeom>
          <a:noFill/>
        </p:spPr>
      </p:pic>
      <p:pic>
        <p:nvPicPr>
          <p:cNvPr id="5" name="Picture 2" descr="C:\Documents and Settings\Пользователь\Рабочий стол\350\Фото0396.jpg"/>
          <p:cNvPicPr>
            <a:picLocks noGrp="1" noChangeAspect="1" noChangeArrowheads="1"/>
          </p:cNvPicPr>
          <p:nvPr>
            <p:ph idx="1"/>
          </p:nvPr>
        </p:nvPicPr>
        <p:blipFill>
          <a:blip r:embed="rId4" cstate="print"/>
          <a:srcRect/>
          <a:stretch>
            <a:fillRect/>
          </a:stretch>
        </p:blipFill>
        <p:spPr bwMode="auto">
          <a:xfrm>
            <a:off x="5143504" y="3071810"/>
            <a:ext cx="3872781" cy="2571768"/>
          </a:xfrm>
          <a:prstGeom prst="rect">
            <a:avLst/>
          </a:prstGeom>
          <a:noFill/>
        </p:spPr>
      </p:pic>
    </p:spTree>
  </p:cSld>
  <p:clrMapOvr>
    <a:masterClrMapping/>
  </p:clrMapOvr>
  <p:transition>
    <p:random/>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5429264"/>
            <a:ext cx="8229600" cy="870928"/>
          </a:xfrm>
        </p:spPr>
        <p:txBody>
          <a:bodyPr>
            <a:normAutofit fontScale="90000"/>
          </a:bodyPr>
          <a:lstStyle/>
          <a:p>
            <a:r>
              <a:rPr lang="ru-RU" sz="3200" dirty="0" smtClean="0"/>
              <a:t>Ул. Попова, 46, 48, 50</a:t>
            </a:r>
            <a:r>
              <a:rPr lang="ru-RU" dirty="0" smtClean="0"/>
              <a:t/>
            </a:r>
            <a:br>
              <a:rPr lang="ru-RU" dirty="0" smtClean="0"/>
            </a:br>
            <a:r>
              <a:rPr lang="ru-RU" sz="2400" dirty="0" smtClean="0"/>
              <a:t>покраска цоколя и балконов</a:t>
            </a:r>
            <a:endParaRPr lang="ru-RU" sz="2400" dirty="0"/>
          </a:p>
        </p:txBody>
      </p:sp>
      <p:pic>
        <p:nvPicPr>
          <p:cNvPr id="20483" name="Picture 3" descr="C:\Documents and Settings\Пользователь\Рабочий стол\350\Фото0411.jpg"/>
          <p:cNvPicPr>
            <a:picLocks noGrp="1" noChangeAspect="1" noChangeArrowheads="1"/>
          </p:cNvPicPr>
          <p:nvPr>
            <p:ph idx="1"/>
          </p:nvPr>
        </p:nvPicPr>
        <p:blipFill>
          <a:blip r:embed="rId2" cstate="print"/>
          <a:srcRect/>
          <a:stretch>
            <a:fillRect/>
          </a:stretch>
        </p:blipFill>
        <p:spPr bwMode="auto">
          <a:xfrm>
            <a:off x="500034" y="357166"/>
            <a:ext cx="3714776" cy="2286016"/>
          </a:xfrm>
          <a:prstGeom prst="rect">
            <a:avLst/>
          </a:prstGeom>
          <a:noFill/>
        </p:spPr>
      </p:pic>
      <p:pic>
        <p:nvPicPr>
          <p:cNvPr id="20484" name="Picture 4" descr="C:\Documents and Settings\Пользователь\Рабочий стол\350\Фото0412.jpg"/>
          <p:cNvPicPr>
            <a:picLocks noChangeAspect="1" noChangeArrowheads="1"/>
          </p:cNvPicPr>
          <p:nvPr/>
        </p:nvPicPr>
        <p:blipFill>
          <a:blip r:embed="rId3" cstate="print"/>
          <a:srcRect/>
          <a:stretch>
            <a:fillRect/>
          </a:stretch>
        </p:blipFill>
        <p:spPr bwMode="auto">
          <a:xfrm>
            <a:off x="4714876" y="357166"/>
            <a:ext cx="4000528" cy="4929222"/>
          </a:xfrm>
          <a:prstGeom prst="rect">
            <a:avLst/>
          </a:prstGeom>
          <a:noFill/>
        </p:spPr>
      </p:pic>
      <p:pic>
        <p:nvPicPr>
          <p:cNvPr id="20485" name="Picture 5" descr="C:\Documents and Settings\Пользователь\Рабочий стол\350\Фото0413.jpg"/>
          <p:cNvPicPr>
            <a:picLocks noChangeAspect="1" noChangeArrowheads="1"/>
          </p:cNvPicPr>
          <p:nvPr/>
        </p:nvPicPr>
        <p:blipFill>
          <a:blip r:embed="rId4" cstate="print"/>
          <a:srcRect/>
          <a:stretch>
            <a:fillRect/>
          </a:stretch>
        </p:blipFill>
        <p:spPr bwMode="auto">
          <a:xfrm>
            <a:off x="500034" y="2928934"/>
            <a:ext cx="3714776" cy="2386002"/>
          </a:xfrm>
          <a:prstGeom prst="rect">
            <a:avLst/>
          </a:prstGeom>
          <a:noFill/>
        </p:spPr>
      </p:pic>
    </p:spTree>
  </p:cSld>
  <p:clrMapOvr>
    <a:masterClrMapping/>
  </p:clrMapOvr>
  <p:transition>
    <p:random/>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43042" y="5786454"/>
            <a:ext cx="5214974" cy="942936"/>
          </a:xfrm>
        </p:spPr>
        <p:txBody>
          <a:bodyPr>
            <a:normAutofit/>
          </a:bodyPr>
          <a:lstStyle/>
          <a:p>
            <a:r>
              <a:rPr lang="ru-RU" sz="1600" dirty="0" smtClean="0"/>
              <a:t>Ул. Попова, 18, 10, 6, 4 , 2</a:t>
            </a:r>
            <a:br>
              <a:rPr lang="ru-RU" sz="1600" dirty="0" smtClean="0"/>
            </a:br>
            <a:r>
              <a:rPr lang="ru-RU" sz="1600" dirty="0" smtClean="0"/>
              <a:t>ремонт и покраска, фасада, цоколя </a:t>
            </a:r>
            <a:endParaRPr lang="ru-RU" sz="1600" dirty="0"/>
          </a:p>
        </p:txBody>
      </p:sp>
      <p:pic>
        <p:nvPicPr>
          <p:cNvPr id="21506" name="Picture 2" descr="C:\Documents and Settings\Пользователь\Рабочий стол\350\Фото0417.jpg"/>
          <p:cNvPicPr>
            <a:picLocks noChangeAspect="1" noChangeArrowheads="1"/>
          </p:cNvPicPr>
          <p:nvPr/>
        </p:nvPicPr>
        <p:blipFill>
          <a:blip r:embed="rId2" cstate="print"/>
          <a:srcRect/>
          <a:stretch>
            <a:fillRect/>
          </a:stretch>
        </p:blipFill>
        <p:spPr bwMode="auto">
          <a:xfrm>
            <a:off x="142844" y="428604"/>
            <a:ext cx="2978225" cy="2214578"/>
          </a:xfrm>
          <a:prstGeom prst="rect">
            <a:avLst/>
          </a:prstGeom>
          <a:noFill/>
        </p:spPr>
      </p:pic>
      <p:pic>
        <p:nvPicPr>
          <p:cNvPr id="21507" name="Picture 3" descr="C:\Documents and Settings\Пользователь\Рабочий стол\350\Фото0419.jpg"/>
          <p:cNvPicPr>
            <a:picLocks noChangeAspect="1" noChangeArrowheads="1"/>
          </p:cNvPicPr>
          <p:nvPr/>
        </p:nvPicPr>
        <p:blipFill>
          <a:blip r:embed="rId3" cstate="print"/>
          <a:srcRect/>
          <a:stretch>
            <a:fillRect/>
          </a:stretch>
        </p:blipFill>
        <p:spPr bwMode="auto">
          <a:xfrm>
            <a:off x="2857488" y="1322495"/>
            <a:ext cx="3143272" cy="2177943"/>
          </a:xfrm>
          <a:prstGeom prst="rect">
            <a:avLst/>
          </a:prstGeom>
          <a:noFill/>
        </p:spPr>
      </p:pic>
      <p:pic>
        <p:nvPicPr>
          <p:cNvPr id="21508" name="Picture 4" descr="C:\Documents and Settings\Пользователь\Рабочий стол\350\Фото0421.jpg"/>
          <p:cNvPicPr>
            <a:picLocks noChangeAspect="1" noChangeArrowheads="1"/>
          </p:cNvPicPr>
          <p:nvPr/>
        </p:nvPicPr>
        <p:blipFill>
          <a:blip r:embed="rId4" cstate="print"/>
          <a:srcRect/>
          <a:stretch>
            <a:fillRect/>
          </a:stretch>
        </p:blipFill>
        <p:spPr bwMode="auto">
          <a:xfrm>
            <a:off x="5715008" y="500041"/>
            <a:ext cx="3286148" cy="2190765"/>
          </a:xfrm>
          <a:prstGeom prst="rect">
            <a:avLst/>
          </a:prstGeom>
          <a:noFill/>
        </p:spPr>
      </p:pic>
      <p:pic>
        <p:nvPicPr>
          <p:cNvPr id="21509" name="Picture 5" descr="C:\Documents and Settings\Пользователь\Рабочий стол\350\Фото0422.jpg"/>
          <p:cNvPicPr>
            <a:picLocks noChangeAspect="1" noChangeArrowheads="1"/>
          </p:cNvPicPr>
          <p:nvPr/>
        </p:nvPicPr>
        <p:blipFill>
          <a:blip r:embed="rId5" cstate="print"/>
          <a:srcRect/>
          <a:stretch>
            <a:fillRect/>
          </a:stretch>
        </p:blipFill>
        <p:spPr bwMode="auto">
          <a:xfrm>
            <a:off x="642910" y="3286124"/>
            <a:ext cx="3357586" cy="2286016"/>
          </a:xfrm>
          <a:prstGeom prst="rect">
            <a:avLst/>
          </a:prstGeom>
          <a:noFill/>
        </p:spPr>
      </p:pic>
      <p:pic>
        <p:nvPicPr>
          <p:cNvPr id="21510" name="Picture 6" descr="C:\Documents and Settings\Пользователь\Рабочий стол\350\Фото0423.jpg"/>
          <p:cNvPicPr>
            <a:picLocks noChangeAspect="1" noChangeArrowheads="1"/>
          </p:cNvPicPr>
          <p:nvPr/>
        </p:nvPicPr>
        <p:blipFill>
          <a:blip r:embed="rId6" cstate="print"/>
          <a:srcRect/>
          <a:stretch>
            <a:fillRect/>
          </a:stretch>
        </p:blipFill>
        <p:spPr bwMode="auto">
          <a:xfrm>
            <a:off x="5143504" y="3429000"/>
            <a:ext cx="3538494" cy="2286016"/>
          </a:xfrm>
          <a:prstGeom prst="rect">
            <a:avLst/>
          </a:prstGeom>
          <a:noFill/>
        </p:spPr>
      </p:pic>
    </p:spTree>
  </p:cSld>
  <p:clrMapOvr>
    <a:masterClrMapping/>
  </p:clrMapOvr>
  <p:transition>
    <p:random/>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71604" y="5786454"/>
            <a:ext cx="5286412" cy="729762"/>
          </a:xfrm>
        </p:spPr>
        <p:txBody>
          <a:bodyPr>
            <a:normAutofit/>
          </a:bodyPr>
          <a:lstStyle/>
          <a:p>
            <a:r>
              <a:rPr lang="ru-RU" sz="2000" dirty="0" smtClean="0"/>
              <a:t>Ул. </a:t>
            </a:r>
            <a:r>
              <a:rPr lang="ru-RU" sz="2000" dirty="0" err="1" smtClean="0"/>
              <a:t>Пацаева</a:t>
            </a:r>
            <a:r>
              <a:rPr lang="ru-RU" sz="2000" dirty="0" smtClean="0"/>
              <a:t>, 1/22, 5</a:t>
            </a:r>
            <a:br>
              <a:rPr lang="ru-RU" sz="2000" dirty="0" smtClean="0"/>
            </a:br>
            <a:r>
              <a:rPr lang="ru-RU" sz="2000" dirty="0" smtClean="0"/>
              <a:t>ремонт и покраска фасада, балконов</a:t>
            </a:r>
            <a:endParaRPr lang="ru-RU" sz="2000" dirty="0"/>
          </a:p>
        </p:txBody>
      </p:sp>
      <p:pic>
        <p:nvPicPr>
          <p:cNvPr id="22530" name="Picture 2" descr="C:\Documents and Settings\Пользователь\Рабочий стол\350\Фото0424.jpg"/>
          <p:cNvPicPr>
            <a:picLocks noGrp="1" noChangeAspect="1" noChangeArrowheads="1"/>
          </p:cNvPicPr>
          <p:nvPr>
            <p:ph idx="1"/>
          </p:nvPr>
        </p:nvPicPr>
        <p:blipFill>
          <a:blip r:embed="rId2" cstate="print"/>
          <a:srcRect/>
          <a:stretch>
            <a:fillRect/>
          </a:stretch>
        </p:blipFill>
        <p:spPr bwMode="auto">
          <a:xfrm>
            <a:off x="395536" y="571481"/>
            <a:ext cx="4319340" cy="3031116"/>
          </a:xfrm>
          <a:prstGeom prst="rect">
            <a:avLst/>
          </a:prstGeom>
          <a:noFill/>
        </p:spPr>
      </p:pic>
      <p:pic>
        <p:nvPicPr>
          <p:cNvPr id="22531" name="Picture 3" descr="C:\Documents and Settings\Пользователь\Рабочий стол\350\Фото0426.jpg"/>
          <p:cNvPicPr>
            <a:picLocks noChangeAspect="1" noChangeArrowheads="1"/>
          </p:cNvPicPr>
          <p:nvPr/>
        </p:nvPicPr>
        <p:blipFill>
          <a:blip r:embed="rId3" cstate="print"/>
          <a:srcRect/>
          <a:stretch>
            <a:fillRect/>
          </a:stretch>
        </p:blipFill>
        <p:spPr bwMode="auto">
          <a:xfrm>
            <a:off x="4214810" y="2537259"/>
            <a:ext cx="4357718" cy="3035347"/>
          </a:xfrm>
          <a:prstGeom prst="rect">
            <a:avLst/>
          </a:prstGeom>
          <a:noFill/>
        </p:spPr>
      </p:pic>
    </p:spTree>
  </p:cSld>
  <p:clrMapOvr>
    <a:masterClrMapping/>
  </p:clrMapOvr>
  <p:transition>
    <p:random/>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ctrTitle"/>
          </p:nvPr>
        </p:nvSpPr>
        <p:spPr>
          <a:xfrm>
            <a:off x="755576" y="188640"/>
            <a:ext cx="7772400" cy="1643074"/>
          </a:xfrm>
        </p:spPr>
        <p:txBody>
          <a:bodyPr>
            <a:normAutofit/>
          </a:bodyPr>
          <a:lstStyle/>
          <a:p>
            <a:r>
              <a:rPr lang="ru-RU" sz="2800" dirty="0" smtClean="0"/>
              <a:t>Жилой фонд по ул. Центральная, </a:t>
            </a:r>
            <a:br>
              <a:rPr lang="ru-RU" sz="2800" dirty="0" smtClean="0"/>
            </a:br>
            <a:r>
              <a:rPr lang="ru-RU" sz="2800" dirty="0" smtClean="0"/>
              <a:t>ул. Экспериментальная, </a:t>
            </a:r>
            <a:br>
              <a:rPr lang="ru-RU" sz="2800" dirty="0" smtClean="0"/>
            </a:br>
            <a:r>
              <a:rPr lang="ru-RU" sz="2800" dirty="0" smtClean="0"/>
              <a:t>ул. Терновского</a:t>
            </a:r>
            <a:endParaRPr lang="ru-RU" sz="2800" dirty="0"/>
          </a:p>
        </p:txBody>
      </p:sp>
      <p:sp>
        <p:nvSpPr>
          <p:cNvPr id="5" name="Подзаголовок 4"/>
          <p:cNvSpPr>
            <a:spLocks noGrp="1"/>
          </p:cNvSpPr>
          <p:nvPr>
            <p:ph type="subTitle" idx="1"/>
          </p:nvPr>
        </p:nvSpPr>
        <p:spPr>
          <a:xfrm>
            <a:off x="539552" y="1916832"/>
            <a:ext cx="8286808" cy="3714776"/>
          </a:xfrm>
        </p:spPr>
        <p:txBody>
          <a:bodyPr>
            <a:normAutofit fontScale="32500" lnSpcReduction="20000"/>
          </a:bodyPr>
          <a:lstStyle/>
          <a:p>
            <a:pPr algn="l"/>
            <a:r>
              <a:rPr lang="ru-RU" sz="6000" b="1" dirty="0" smtClean="0"/>
              <a:t>Ул. Центральная</a:t>
            </a:r>
          </a:p>
          <a:p>
            <a:pPr algn="l"/>
            <a:r>
              <a:rPr lang="ru-RU" sz="6000" dirty="0" smtClean="0"/>
              <a:t>Всего строений по красной линии– 5. </a:t>
            </a:r>
          </a:p>
          <a:p>
            <a:pPr algn="l"/>
            <a:r>
              <a:rPr lang="ru-RU" sz="6000" dirty="0" smtClean="0"/>
              <a:t>Многоквартирных домов </a:t>
            </a:r>
            <a:r>
              <a:rPr lang="ru-RU" sz="6000" dirty="0" smtClean="0">
                <a:solidFill>
                  <a:srgbClr val="FFFF00"/>
                </a:solidFill>
              </a:rPr>
              <a:t>по красной линии– 5</a:t>
            </a:r>
            <a:r>
              <a:rPr lang="ru-RU" sz="6000" dirty="0" smtClean="0"/>
              <a:t>,  </a:t>
            </a:r>
            <a:r>
              <a:rPr lang="ru-RU" sz="6000" i="1" u="sng" dirty="0" smtClean="0"/>
              <a:t>требуют ремонта - 5.</a:t>
            </a:r>
          </a:p>
          <a:p>
            <a:pPr algn="l"/>
            <a:r>
              <a:rPr lang="ru-RU" sz="6000" dirty="0" smtClean="0"/>
              <a:t>Другие строения различных форм собственности и назначения – 1. </a:t>
            </a:r>
          </a:p>
          <a:p>
            <a:pPr algn="l"/>
            <a:r>
              <a:rPr lang="ru-RU" sz="6000" b="1" dirty="0" smtClean="0"/>
              <a:t>Ул. Экспериментальная</a:t>
            </a:r>
          </a:p>
          <a:p>
            <a:pPr algn="l"/>
            <a:r>
              <a:rPr lang="ru-RU" sz="6000" dirty="0" smtClean="0"/>
              <a:t>Всего строений по красной линии– 5. </a:t>
            </a:r>
          </a:p>
          <a:p>
            <a:pPr algn="l"/>
            <a:r>
              <a:rPr lang="ru-RU" sz="6000" dirty="0" smtClean="0"/>
              <a:t>Многоквартирных домов </a:t>
            </a:r>
            <a:r>
              <a:rPr lang="ru-RU" sz="6000" dirty="0" smtClean="0">
                <a:solidFill>
                  <a:srgbClr val="FFFF00"/>
                </a:solidFill>
              </a:rPr>
              <a:t>по красной линии– 3</a:t>
            </a:r>
            <a:r>
              <a:rPr lang="ru-RU" sz="6000" dirty="0" smtClean="0"/>
              <a:t>, </a:t>
            </a:r>
            <a:r>
              <a:rPr lang="ru-RU" sz="6000" i="1" u="sng" dirty="0" smtClean="0"/>
              <a:t>требуют ремонта – 2. </a:t>
            </a:r>
          </a:p>
          <a:p>
            <a:pPr algn="l"/>
            <a:r>
              <a:rPr lang="ru-RU" sz="6000" dirty="0" smtClean="0"/>
              <a:t>Другие строения различных форм собственности и назначения –2.</a:t>
            </a:r>
          </a:p>
          <a:p>
            <a:pPr algn="l"/>
            <a:r>
              <a:rPr lang="ru-RU" sz="6000" b="1" dirty="0" smtClean="0"/>
              <a:t>Ул. Терновского</a:t>
            </a:r>
          </a:p>
          <a:p>
            <a:pPr algn="l"/>
            <a:r>
              <a:rPr lang="ru-RU" sz="6000" dirty="0" smtClean="0"/>
              <a:t>Всего строений по красной линии– 130. </a:t>
            </a:r>
          </a:p>
          <a:p>
            <a:pPr algn="l"/>
            <a:r>
              <a:rPr lang="ru-RU" sz="6000" dirty="0" smtClean="0"/>
              <a:t>Многоквартирных домов </a:t>
            </a:r>
            <a:r>
              <a:rPr lang="ru-RU" sz="6000" dirty="0" smtClean="0">
                <a:solidFill>
                  <a:srgbClr val="FFFF00"/>
                </a:solidFill>
              </a:rPr>
              <a:t>по красной линии</a:t>
            </a:r>
            <a:r>
              <a:rPr lang="ru-RU" sz="6000" dirty="0" smtClean="0"/>
              <a:t>– 12,  </a:t>
            </a:r>
            <a:r>
              <a:rPr lang="ru-RU" sz="6000" i="1" u="sng" dirty="0" smtClean="0"/>
              <a:t>требуют ремонта - 5.</a:t>
            </a:r>
          </a:p>
          <a:p>
            <a:pPr algn="l"/>
            <a:r>
              <a:rPr lang="ru-RU" sz="6000" dirty="0" smtClean="0"/>
              <a:t>Другие строения различных форм собственности и назначения – 118. </a:t>
            </a:r>
          </a:p>
          <a:p>
            <a:pPr algn="l"/>
            <a:endParaRPr lang="ru-RU" dirty="0" smtClean="0"/>
          </a:p>
          <a:p>
            <a:endParaRPr lang="ru-RU" dirty="0"/>
          </a:p>
        </p:txBody>
      </p:sp>
    </p:spTree>
  </p:cSld>
  <p:clrMapOvr>
    <a:masterClrMapping/>
  </p:clrMapOvr>
  <p:transition>
    <p:random/>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4282" y="142852"/>
            <a:ext cx="4320480" cy="650914"/>
          </a:xfrm>
        </p:spPr>
        <p:txBody>
          <a:bodyPr>
            <a:noAutofit/>
          </a:bodyPr>
          <a:lstStyle/>
          <a:p>
            <a:r>
              <a:rPr lang="ru-RU" sz="2000" dirty="0" smtClean="0"/>
              <a:t>Ул. Центральная, 2а </a:t>
            </a:r>
            <a:br>
              <a:rPr lang="ru-RU" sz="2000" dirty="0" smtClean="0"/>
            </a:br>
            <a:r>
              <a:rPr lang="ru-RU" sz="2000" dirty="0" smtClean="0"/>
              <a:t>(ремонт кровли)</a:t>
            </a:r>
            <a:endParaRPr lang="ru-RU" sz="2000" dirty="0"/>
          </a:p>
        </p:txBody>
      </p:sp>
      <p:pic>
        <p:nvPicPr>
          <p:cNvPr id="1026" name="Picture 2" descr="\\Server\общяя папка администрации\Отдел благоустройства\МАШБЮРО\МОРОЗОВА\Ломакина\DSC03875.JPG"/>
          <p:cNvPicPr>
            <a:picLocks noGrp="1" noChangeAspect="1" noChangeArrowheads="1"/>
          </p:cNvPicPr>
          <p:nvPr>
            <p:ph idx="1"/>
          </p:nvPr>
        </p:nvPicPr>
        <p:blipFill>
          <a:blip r:embed="rId2" cstate="print"/>
          <a:srcRect/>
          <a:stretch>
            <a:fillRect/>
          </a:stretch>
        </p:blipFill>
        <p:spPr bwMode="auto">
          <a:xfrm>
            <a:off x="142844" y="785794"/>
            <a:ext cx="4572032" cy="3429024"/>
          </a:xfrm>
          <a:prstGeom prst="rect">
            <a:avLst/>
          </a:prstGeom>
          <a:noFill/>
        </p:spPr>
      </p:pic>
      <p:sp>
        <p:nvSpPr>
          <p:cNvPr id="4" name="Заголовок 1"/>
          <p:cNvSpPr txBox="1">
            <a:spLocks/>
          </p:cNvSpPr>
          <p:nvPr/>
        </p:nvSpPr>
        <p:spPr>
          <a:xfrm>
            <a:off x="4643438" y="6066826"/>
            <a:ext cx="3643306" cy="791174"/>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ул. Центральная, 12</a:t>
            </a:r>
            <a:br>
              <a:rPr kumimoji="0" lang="ru-RU"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br>
            <a:r>
              <a:rPr kumimoji="0" lang="ru-RU"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 (ремонт цоколя и фасада)</a:t>
            </a:r>
            <a:endParaRPr kumimoji="0" lang="ru-RU"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pic>
        <p:nvPicPr>
          <p:cNvPr id="5" name="Picture 3" descr="\\Server\общяя папка администрации\Отдел благоустройства\МАШБЮРО\МОРОЗОВА\Ломакина\DSC03882.JPG"/>
          <p:cNvPicPr>
            <a:picLocks noChangeAspect="1" noChangeArrowheads="1"/>
          </p:cNvPicPr>
          <p:nvPr/>
        </p:nvPicPr>
        <p:blipFill>
          <a:blip r:embed="rId3" cstate="print"/>
          <a:srcRect/>
          <a:stretch>
            <a:fillRect/>
          </a:stretch>
        </p:blipFill>
        <p:spPr bwMode="auto">
          <a:xfrm>
            <a:off x="4357686" y="2786058"/>
            <a:ext cx="4357718" cy="3268289"/>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2844" y="142852"/>
            <a:ext cx="3071834" cy="443464"/>
          </a:xfrm>
        </p:spPr>
        <p:txBody>
          <a:bodyPr>
            <a:normAutofit fontScale="90000"/>
          </a:bodyPr>
          <a:lstStyle/>
          <a:p>
            <a:r>
              <a:rPr lang="ru-RU" sz="1400" dirty="0" smtClean="0"/>
              <a:t>Ул. Терновского, 170</a:t>
            </a:r>
            <a:br>
              <a:rPr lang="ru-RU" sz="1400" dirty="0" smtClean="0"/>
            </a:br>
            <a:r>
              <a:rPr lang="ru-RU" sz="1400" dirty="0" smtClean="0"/>
              <a:t> (покраска фасада)</a:t>
            </a:r>
            <a:endParaRPr lang="ru-RU" sz="1400" dirty="0"/>
          </a:p>
        </p:txBody>
      </p:sp>
      <p:pic>
        <p:nvPicPr>
          <p:cNvPr id="5122" name="Picture 2" descr="\\Server\общяя папка администрации\Отдел благоустройства\МАШБЮРО\МОРОЗОВА\Морозова\ул. Терновского, 170 (ООО Надежда - 6)\DSCN6212.JPG"/>
          <p:cNvPicPr>
            <a:picLocks noGrp="1" noChangeAspect="1" noChangeArrowheads="1"/>
          </p:cNvPicPr>
          <p:nvPr>
            <p:ph idx="1"/>
          </p:nvPr>
        </p:nvPicPr>
        <p:blipFill>
          <a:blip r:embed="rId2" cstate="print"/>
          <a:srcRect/>
          <a:stretch>
            <a:fillRect/>
          </a:stretch>
        </p:blipFill>
        <p:spPr bwMode="auto">
          <a:xfrm>
            <a:off x="142844" y="571480"/>
            <a:ext cx="3524274" cy="2643205"/>
          </a:xfrm>
          <a:prstGeom prst="rect">
            <a:avLst/>
          </a:prstGeom>
          <a:noFill/>
        </p:spPr>
      </p:pic>
      <p:pic>
        <p:nvPicPr>
          <p:cNvPr id="4" name="Picture 2" descr="\\Server\Общяя папка администрации\Отдел благоустройства\350лет Пензы\DSCN6484.jpg"/>
          <p:cNvPicPr>
            <a:picLocks noChangeAspect="1" noChangeArrowheads="1"/>
          </p:cNvPicPr>
          <p:nvPr/>
        </p:nvPicPr>
        <p:blipFill>
          <a:blip r:embed="rId3" cstate="print"/>
          <a:stretch>
            <a:fillRect/>
          </a:stretch>
        </p:blipFill>
        <p:spPr bwMode="auto">
          <a:xfrm>
            <a:off x="716635" y="4071942"/>
            <a:ext cx="3710479" cy="2500330"/>
          </a:xfrm>
          <a:prstGeom prst="rect">
            <a:avLst/>
          </a:prstGeom>
          <a:noFill/>
        </p:spPr>
      </p:pic>
      <p:sp>
        <p:nvSpPr>
          <p:cNvPr id="5" name="TextBox 4"/>
          <p:cNvSpPr txBox="1"/>
          <p:nvPr/>
        </p:nvSpPr>
        <p:spPr>
          <a:xfrm>
            <a:off x="785786" y="3714752"/>
            <a:ext cx="2428892" cy="276999"/>
          </a:xfrm>
          <a:prstGeom prst="rect">
            <a:avLst/>
          </a:prstGeom>
          <a:noFill/>
        </p:spPr>
        <p:txBody>
          <a:bodyPr wrap="square" rtlCol="0">
            <a:spAutoFit/>
          </a:bodyPr>
          <a:lstStyle/>
          <a:p>
            <a:r>
              <a:rPr lang="ru-RU" sz="1200" dirty="0" smtClean="0"/>
              <a:t>ул. Баумана, 40а </a:t>
            </a:r>
            <a:endParaRPr lang="ru-RU" sz="1200" dirty="0"/>
          </a:p>
        </p:txBody>
      </p:sp>
      <p:pic>
        <p:nvPicPr>
          <p:cNvPr id="6" name="Picture 2" descr="\\Server\общяя папка администрации\Отдел благоустройства\МАШБЮРО\МОРОЗОВА\Ломакина\DSC03932.JPG"/>
          <p:cNvPicPr>
            <a:picLocks noChangeAspect="1" noChangeArrowheads="1"/>
          </p:cNvPicPr>
          <p:nvPr/>
        </p:nvPicPr>
        <p:blipFill>
          <a:blip r:embed="rId4" cstate="print"/>
          <a:srcRect/>
          <a:stretch>
            <a:fillRect/>
          </a:stretch>
        </p:blipFill>
        <p:spPr bwMode="auto">
          <a:xfrm>
            <a:off x="4429124" y="857232"/>
            <a:ext cx="3786214" cy="2748470"/>
          </a:xfrm>
          <a:prstGeom prst="rect">
            <a:avLst/>
          </a:prstGeom>
          <a:noFill/>
        </p:spPr>
      </p:pic>
      <p:sp>
        <p:nvSpPr>
          <p:cNvPr id="7" name="TextBox 6"/>
          <p:cNvSpPr txBox="1"/>
          <p:nvPr/>
        </p:nvSpPr>
        <p:spPr>
          <a:xfrm>
            <a:off x="4357686" y="357166"/>
            <a:ext cx="3786214" cy="461665"/>
          </a:xfrm>
          <a:prstGeom prst="rect">
            <a:avLst/>
          </a:prstGeom>
          <a:noFill/>
        </p:spPr>
        <p:txBody>
          <a:bodyPr wrap="square" rtlCol="0">
            <a:spAutoFit/>
          </a:bodyPr>
          <a:lstStyle/>
          <a:p>
            <a:r>
              <a:rPr lang="ru-RU" sz="1200" dirty="0" smtClean="0"/>
              <a:t>Ул. Экспериментальная,20 </a:t>
            </a:r>
            <a:br>
              <a:rPr lang="ru-RU" sz="1200" dirty="0" smtClean="0"/>
            </a:br>
            <a:r>
              <a:rPr lang="ru-RU" sz="1200" dirty="0" smtClean="0"/>
              <a:t>(ремонт цоколя и замена балконных экранов)</a:t>
            </a:r>
            <a:endParaRPr lang="ru-RU" sz="1200" dirty="0"/>
          </a:p>
        </p:txBody>
      </p:sp>
      <p:pic>
        <p:nvPicPr>
          <p:cNvPr id="8" name="Picture 3" descr="\\Server\общяя папка администрации\Отдел благоустройства\МАШБЮРО\МОРОЗОВА\Морозова\ул. Терновского, 237\DSCN6427.JPG"/>
          <p:cNvPicPr>
            <a:picLocks noChangeAspect="1" noChangeArrowheads="1"/>
          </p:cNvPicPr>
          <p:nvPr/>
        </p:nvPicPr>
        <p:blipFill>
          <a:blip r:embed="rId5" cstate="print"/>
          <a:srcRect/>
          <a:stretch>
            <a:fillRect/>
          </a:stretch>
        </p:blipFill>
        <p:spPr bwMode="auto">
          <a:xfrm>
            <a:off x="5072066" y="4214818"/>
            <a:ext cx="3643338" cy="2400545"/>
          </a:xfrm>
          <a:prstGeom prst="rect">
            <a:avLst/>
          </a:prstGeom>
          <a:noFill/>
          <a:ln w="9525">
            <a:noFill/>
            <a:miter lim="800000"/>
            <a:headEnd/>
            <a:tailEnd/>
          </a:ln>
        </p:spPr>
      </p:pic>
      <p:sp>
        <p:nvSpPr>
          <p:cNvPr id="9" name="TextBox 8"/>
          <p:cNvSpPr txBox="1"/>
          <p:nvPr/>
        </p:nvSpPr>
        <p:spPr>
          <a:xfrm>
            <a:off x="5072066" y="3786190"/>
            <a:ext cx="3143272" cy="461665"/>
          </a:xfrm>
          <a:prstGeom prst="rect">
            <a:avLst/>
          </a:prstGeom>
          <a:noFill/>
        </p:spPr>
        <p:txBody>
          <a:bodyPr wrap="square" rtlCol="0">
            <a:spAutoFit/>
          </a:bodyPr>
          <a:lstStyle/>
          <a:p>
            <a:pPr lvl="0" algn="ctr" eaLnBrk="0" fontAlgn="base" hangingPunct="0">
              <a:spcBef>
                <a:spcPct val="0"/>
              </a:spcBef>
              <a:spcAft>
                <a:spcPct val="0"/>
              </a:spcAft>
              <a:defRPr/>
            </a:pPr>
            <a:r>
              <a:rPr lang="ru-RU" sz="1200" b="1"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rPr>
              <a:t>Ул. Терновского, 237 </a:t>
            </a:r>
            <a:br>
              <a:rPr lang="ru-RU" sz="1200" b="1"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rPr>
            </a:br>
            <a:r>
              <a:rPr lang="ru-RU" sz="1200" b="1"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rPr>
              <a:t>(ремонт цоколя и фасада)</a:t>
            </a:r>
            <a:endParaRPr lang="ru-RU" sz="1200" b="1"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endParaRPr>
          </a:p>
        </p:txBody>
      </p:sp>
    </p:spTree>
  </p:cSld>
  <p:clrMapOvr>
    <a:masterClrMapping/>
  </p:clrMapOvr>
  <p:transition>
    <p:random/>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785794"/>
          </a:xfrm>
        </p:spPr>
        <p:txBody>
          <a:bodyPr>
            <a:noAutofit/>
          </a:bodyPr>
          <a:lstStyle/>
          <a:p>
            <a:pPr lvl="0"/>
            <a:r>
              <a:rPr lang="ru-RU" sz="1400" dirty="0" smtClean="0">
                <a:ln>
                  <a:noFill/>
                </a:ln>
                <a:solidFill>
                  <a:schemeClr val="tx1"/>
                </a:solidFill>
                <a:effectLst/>
                <a:latin typeface="Times New Roman" pitchFamily="18" charset="0"/>
                <a:ea typeface="Calibri" pitchFamily="34" charset="0"/>
                <a:cs typeface="Times New Roman" pitchFamily="18" charset="0"/>
              </a:rPr>
              <a:t>Сведения по муниципальным жилым домам, </a:t>
            </a:r>
            <a:br>
              <a:rPr lang="ru-RU" sz="1400" dirty="0" smtClean="0">
                <a:ln>
                  <a:noFill/>
                </a:ln>
                <a:solidFill>
                  <a:schemeClr val="tx1"/>
                </a:solidFill>
                <a:effectLst/>
                <a:latin typeface="Times New Roman" pitchFamily="18" charset="0"/>
                <a:ea typeface="Calibri" pitchFamily="34" charset="0"/>
                <a:cs typeface="Times New Roman" pitchFamily="18" charset="0"/>
              </a:rPr>
            </a:br>
            <a:r>
              <a:rPr lang="ru-RU" sz="1400" dirty="0" smtClean="0">
                <a:ln>
                  <a:noFill/>
                </a:ln>
                <a:solidFill>
                  <a:schemeClr val="tx1"/>
                </a:solidFill>
                <a:effectLst/>
                <a:latin typeface="Times New Roman" pitchFamily="18" charset="0"/>
                <a:ea typeface="Calibri" pitchFamily="34" charset="0"/>
                <a:cs typeface="Times New Roman" pitchFamily="18" charset="0"/>
              </a:rPr>
              <a:t>расположенных на магистральных улицах,</a:t>
            </a:r>
            <a:br>
              <a:rPr lang="ru-RU" sz="1400" dirty="0" smtClean="0">
                <a:ln>
                  <a:noFill/>
                </a:ln>
                <a:solidFill>
                  <a:schemeClr val="tx1"/>
                </a:solidFill>
                <a:effectLst/>
                <a:latin typeface="Times New Roman" pitchFamily="18" charset="0"/>
                <a:ea typeface="Calibri" pitchFamily="34" charset="0"/>
                <a:cs typeface="Times New Roman" pitchFamily="18" charset="0"/>
              </a:rPr>
            </a:br>
            <a:r>
              <a:rPr lang="ru-RU" sz="1400" dirty="0" smtClean="0">
                <a:ln>
                  <a:noFill/>
                </a:ln>
                <a:solidFill>
                  <a:schemeClr val="tx1"/>
                </a:solidFill>
                <a:effectLst/>
                <a:latin typeface="Times New Roman" pitchFamily="18" charset="0"/>
                <a:ea typeface="Calibri" pitchFamily="34" charset="0"/>
                <a:cs typeface="Times New Roman" pitchFamily="18" charset="0"/>
              </a:rPr>
              <a:t> остаток денежных средств на лицевом счете дома на 31.12.2011г.</a:t>
            </a:r>
            <a:r>
              <a:rPr lang="ru-RU" sz="1400" b="0" dirty="0" smtClean="0">
                <a:ln>
                  <a:noFill/>
                </a:ln>
                <a:solidFill>
                  <a:schemeClr val="tx1"/>
                </a:solidFill>
                <a:effectLst/>
                <a:latin typeface="Arial" pitchFamily="34" charset="0"/>
              </a:rPr>
              <a:t/>
            </a:r>
            <a:br>
              <a:rPr lang="ru-RU" sz="1400" b="0" dirty="0" smtClean="0">
                <a:ln>
                  <a:noFill/>
                </a:ln>
                <a:solidFill>
                  <a:schemeClr val="tx1"/>
                </a:solidFill>
                <a:effectLst/>
                <a:latin typeface="Arial" pitchFamily="34" charset="0"/>
              </a:rPr>
            </a:br>
            <a:endParaRPr lang="ru-RU" sz="1400" dirty="0"/>
          </a:p>
        </p:txBody>
      </p:sp>
      <p:graphicFrame>
        <p:nvGraphicFramePr>
          <p:cNvPr id="7" name="Содержимое 6"/>
          <p:cNvGraphicFramePr>
            <a:graphicFrameLocks noGrp="1"/>
          </p:cNvGraphicFramePr>
          <p:nvPr>
            <p:ph idx="1"/>
          </p:nvPr>
        </p:nvGraphicFramePr>
        <p:xfrm>
          <a:off x="428596" y="714356"/>
          <a:ext cx="5500726" cy="5398008"/>
        </p:xfrm>
        <a:graphic>
          <a:graphicData uri="http://schemas.openxmlformats.org/drawingml/2006/table">
            <a:tbl>
              <a:tblPr/>
              <a:tblGrid>
                <a:gridCol w="1048990"/>
                <a:gridCol w="554696"/>
                <a:gridCol w="1059468"/>
                <a:gridCol w="1355921"/>
                <a:gridCol w="436975"/>
                <a:gridCol w="1044676"/>
              </a:tblGrid>
              <a:tr h="148287">
                <a:tc>
                  <a:txBody>
                    <a:bodyPr/>
                    <a:lstStyle/>
                    <a:p>
                      <a:pPr algn="just">
                        <a:lnSpc>
                          <a:spcPct val="115000"/>
                        </a:lnSpc>
                        <a:spcAft>
                          <a:spcPts val="0"/>
                        </a:spcAft>
                      </a:pPr>
                      <a:r>
                        <a:rPr lang="ru-RU" sz="1100" b="1" i="1" dirty="0">
                          <a:latin typeface="Times New Roman"/>
                          <a:ea typeface="Calibri"/>
                          <a:cs typeface="Times New Roman"/>
                        </a:rPr>
                        <a:t>ул. Баумана</a:t>
                      </a:r>
                      <a:endParaRPr lang="ru-RU" sz="1100" dirty="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a:latin typeface="Times New Roman"/>
                          <a:ea typeface="Calibri"/>
                          <a:cs typeface="Times New Roman"/>
                        </a:rPr>
                        <a:t>40а</a:t>
                      </a:r>
                      <a:endParaRPr lang="ru-RU" sz="110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Calibri"/>
                          <a:cs typeface="Times New Roman"/>
                        </a:rPr>
                        <a:t>- 30811р.</a:t>
                      </a:r>
                      <a:endParaRPr lang="ru-RU" sz="110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b="1" i="1">
                          <a:latin typeface="Times New Roman"/>
                          <a:ea typeface="Calibri"/>
                          <a:cs typeface="Times New Roman"/>
                        </a:rPr>
                        <a:t>ул. Ленинградская</a:t>
                      </a:r>
                      <a:endParaRPr lang="ru-RU" sz="110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a:latin typeface="Times New Roman"/>
                          <a:ea typeface="Calibri"/>
                          <a:cs typeface="Times New Roman"/>
                        </a:rPr>
                        <a:t>1</a:t>
                      </a:r>
                      <a:endParaRPr lang="ru-RU" sz="110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100" b="1">
                          <a:latin typeface="Times New Roman"/>
                          <a:ea typeface="Calibri"/>
                          <a:cs typeface="Times New Roman"/>
                        </a:rPr>
                        <a:t>43845р.</a:t>
                      </a:r>
                      <a:endParaRPr lang="ru-RU" sz="110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8298">
                <a:tc>
                  <a:txBody>
                    <a:bodyPr/>
                    <a:lstStyle/>
                    <a:p>
                      <a:pPr algn="just">
                        <a:lnSpc>
                          <a:spcPct val="115000"/>
                        </a:lnSpc>
                        <a:spcAft>
                          <a:spcPts val="0"/>
                        </a:spcAft>
                      </a:pPr>
                      <a:r>
                        <a:rPr lang="ru-RU" sz="1100" b="1" i="1" dirty="0">
                          <a:latin typeface="Times New Roman"/>
                          <a:ea typeface="Calibri"/>
                          <a:cs typeface="Times New Roman"/>
                        </a:rPr>
                        <a:t>ул. Калинина</a:t>
                      </a:r>
                      <a:endParaRPr lang="ru-RU" sz="1100" dirty="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a:latin typeface="Times New Roman"/>
                          <a:ea typeface="Calibri"/>
                          <a:cs typeface="Times New Roman"/>
                        </a:rPr>
                        <a:t>95</a:t>
                      </a:r>
                      <a:endParaRPr lang="ru-RU" sz="110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Calibri"/>
                          <a:cs typeface="Times New Roman"/>
                        </a:rPr>
                        <a:t>- 44842р.</a:t>
                      </a:r>
                      <a:endParaRPr lang="ru-RU" sz="110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ru-RU" sz="1100">
                        <a:latin typeface="Times New Roman"/>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a:latin typeface="Times New Roman"/>
                          <a:ea typeface="Calibri"/>
                          <a:cs typeface="Times New Roman"/>
                        </a:rPr>
                        <a:t>3</a:t>
                      </a:r>
                      <a:endParaRPr lang="ru-RU" sz="110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Calibri"/>
                          <a:cs typeface="Times New Roman"/>
                        </a:rPr>
                        <a:t> - 85926р.</a:t>
                      </a:r>
                      <a:endParaRPr lang="ru-RU" sz="110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8298">
                <a:tc>
                  <a:txBody>
                    <a:bodyPr/>
                    <a:lstStyle/>
                    <a:p>
                      <a:pPr algn="just">
                        <a:lnSpc>
                          <a:spcPct val="115000"/>
                        </a:lnSpc>
                        <a:spcAft>
                          <a:spcPts val="0"/>
                        </a:spcAft>
                      </a:pPr>
                      <a:endParaRPr lang="ru-RU" sz="1100" dirty="0">
                        <a:latin typeface="Times New Roman"/>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Times New Roman"/>
                          <a:ea typeface="Calibri"/>
                          <a:cs typeface="Times New Roman"/>
                        </a:rPr>
                        <a:t>97</a:t>
                      </a:r>
                      <a:endParaRPr lang="ru-RU" sz="1100" dirty="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100" b="1">
                          <a:latin typeface="Times New Roman"/>
                          <a:ea typeface="Calibri"/>
                          <a:cs typeface="Times New Roman"/>
                        </a:rPr>
                        <a:t>5494р</a:t>
                      </a:r>
                      <a:r>
                        <a:rPr lang="ru-RU" sz="1100">
                          <a:latin typeface="Times New Roman"/>
                          <a:ea typeface="Calibri"/>
                          <a:cs typeface="Times New Roman"/>
                        </a:rPr>
                        <a:t>.</a:t>
                      </a:r>
                      <a:endParaRPr lang="ru-RU" sz="110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ru-RU" sz="1100">
                        <a:latin typeface="Times New Roman"/>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a:latin typeface="Times New Roman"/>
                          <a:ea typeface="Calibri"/>
                          <a:cs typeface="Times New Roman"/>
                        </a:rPr>
                        <a:t>10</a:t>
                      </a:r>
                      <a:endParaRPr lang="ru-RU" sz="110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100" b="1">
                          <a:latin typeface="Times New Roman"/>
                          <a:ea typeface="Calibri"/>
                          <a:cs typeface="Times New Roman"/>
                        </a:rPr>
                        <a:t>16828р.</a:t>
                      </a:r>
                      <a:endParaRPr lang="ru-RU" sz="110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8298">
                <a:tc>
                  <a:txBody>
                    <a:bodyPr/>
                    <a:lstStyle/>
                    <a:p>
                      <a:pPr algn="just">
                        <a:lnSpc>
                          <a:spcPct val="115000"/>
                        </a:lnSpc>
                        <a:spcAft>
                          <a:spcPts val="0"/>
                        </a:spcAft>
                      </a:pPr>
                      <a:endParaRPr lang="ru-RU" sz="1100" dirty="0">
                        <a:latin typeface="Times New Roman"/>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Times New Roman"/>
                          <a:ea typeface="Calibri"/>
                          <a:cs typeface="Times New Roman"/>
                        </a:rPr>
                        <a:t>97а</a:t>
                      </a:r>
                      <a:endParaRPr lang="ru-RU" sz="1100" dirty="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dirty="0">
                          <a:latin typeface="Times New Roman"/>
                          <a:ea typeface="Calibri"/>
                          <a:cs typeface="Times New Roman"/>
                        </a:rPr>
                        <a:t>- 61861р.</a:t>
                      </a:r>
                      <a:endParaRPr lang="ru-RU" sz="1100" dirty="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b="1" i="1" dirty="0">
                          <a:latin typeface="Times New Roman"/>
                          <a:ea typeface="Calibri"/>
                          <a:cs typeface="Times New Roman"/>
                        </a:rPr>
                        <a:t>ул. Лермонтова</a:t>
                      </a:r>
                      <a:endParaRPr lang="ru-RU" sz="1100" dirty="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a:latin typeface="Times New Roman"/>
                          <a:ea typeface="Calibri"/>
                          <a:cs typeface="Times New Roman"/>
                        </a:rPr>
                        <a:t>12</a:t>
                      </a:r>
                      <a:endParaRPr lang="ru-RU" sz="110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Calibri"/>
                          <a:cs typeface="Times New Roman"/>
                        </a:rPr>
                        <a:t> - 228428р.</a:t>
                      </a:r>
                      <a:endParaRPr lang="ru-RU" sz="110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8298">
                <a:tc>
                  <a:txBody>
                    <a:bodyPr/>
                    <a:lstStyle/>
                    <a:p>
                      <a:pPr algn="just">
                        <a:lnSpc>
                          <a:spcPct val="115000"/>
                        </a:lnSpc>
                        <a:spcAft>
                          <a:spcPts val="0"/>
                        </a:spcAft>
                      </a:pPr>
                      <a:endParaRPr lang="ru-RU" sz="1100" dirty="0">
                        <a:latin typeface="Times New Roman"/>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Times New Roman"/>
                          <a:ea typeface="Calibri"/>
                          <a:cs typeface="Times New Roman"/>
                        </a:rPr>
                        <a:t>99</a:t>
                      </a:r>
                      <a:endParaRPr lang="ru-RU" sz="1100" dirty="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dirty="0">
                          <a:latin typeface="Times New Roman"/>
                          <a:ea typeface="Calibri"/>
                          <a:cs typeface="Times New Roman"/>
                        </a:rPr>
                        <a:t>- 67263р.</a:t>
                      </a:r>
                      <a:endParaRPr lang="ru-RU" sz="1100" dirty="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b="1" i="1">
                          <a:latin typeface="Times New Roman"/>
                          <a:ea typeface="Calibri"/>
                          <a:cs typeface="Times New Roman"/>
                        </a:rPr>
                        <a:t>ул. Лобачевского</a:t>
                      </a:r>
                      <a:endParaRPr lang="ru-RU" sz="110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a:latin typeface="Times New Roman"/>
                          <a:ea typeface="Calibri"/>
                          <a:cs typeface="Times New Roman"/>
                        </a:rPr>
                        <a:t>4</a:t>
                      </a:r>
                      <a:endParaRPr lang="ru-RU" sz="110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Calibri"/>
                          <a:cs typeface="Times New Roman"/>
                        </a:rPr>
                        <a:t> - 20525р.</a:t>
                      </a:r>
                      <a:endParaRPr lang="ru-RU" sz="110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8298">
                <a:tc>
                  <a:txBody>
                    <a:bodyPr/>
                    <a:lstStyle/>
                    <a:p>
                      <a:pPr algn="just">
                        <a:lnSpc>
                          <a:spcPct val="115000"/>
                        </a:lnSpc>
                        <a:spcAft>
                          <a:spcPts val="0"/>
                        </a:spcAft>
                      </a:pPr>
                      <a:endParaRPr lang="ru-RU" sz="1100">
                        <a:latin typeface="Times New Roman"/>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Times New Roman"/>
                          <a:ea typeface="Calibri"/>
                          <a:cs typeface="Times New Roman"/>
                        </a:rPr>
                        <a:t>100</a:t>
                      </a:r>
                      <a:endParaRPr lang="ru-RU" sz="1100" dirty="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100" b="1" dirty="0">
                          <a:latin typeface="Times New Roman"/>
                          <a:ea typeface="Calibri"/>
                          <a:cs typeface="Times New Roman"/>
                        </a:rPr>
                        <a:t>214595р.</a:t>
                      </a:r>
                      <a:endParaRPr lang="ru-RU" sz="1100" dirty="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ru-RU" sz="1100">
                        <a:latin typeface="Times New Roman"/>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a:latin typeface="Times New Roman"/>
                          <a:ea typeface="Calibri"/>
                          <a:cs typeface="Times New Roman"/>
                        </a:rPr>
                        <a:t>6</a:t>
                      </a:r>
                      <a:endParaRPr lang="ru-RU" sz="110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Calibri"/>
                          <a:cs typeface="Times New Roman"/>
                        </a:rPr>
                        <a:t> - 13784р.</a:t>
                      </a:r>
                      <a:endParaRPr lang="ru-RU" sz="110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8298">
                <a:tc>
                  <a:txBody>
                    <a:bodyPr/>
                    <a:lstStyle/>
                    <a:p>
                      <a:pPr algn="just">
                        <a:lnSpc>
                          <a:spcPct val="115000"/>
                        </a:lnSpc>
                        <a:spcAft>
                          <a:spcPts val="0"/>
                        </a:spcAft>
                      </a:pPr>
                      <a:endParaRPr lang="ru-RU" sz="1100">
                        <a:latin typeface="Times New Roman"/>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Times New Roman"/>
                          <a:ea typeface="Calibri"/>
                          <a:cs typeface="Times New Roman"/>
                        </a:rPr>
                        <a:t>102</a:t>
                      </a:r>
                      <a:endParaRPr lang="ru-RU" sz="1100" dirty="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dirty="0">
                          <a:latin typeface="Times New Roman"/>
                          <a:ea typeface="Calibri"/>
                          <a:cs typeface="Times New Roman"/>
                        </a:rPr>
                        <a:t>- 26021р.</a:t>
                      </a:r>
                      <a:endParaRPr lang="ru-RU" sz="1100" dirty="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ru-RU" sz="1100">
                        <a:latin typeface="Times New Roman"/>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a:latin typeface="Times New Roman"/>
                          <a:ea typeface="Calibri"/>
                          <a:cs typeface="Times New Roman"/>
                        </a:rPr>
                        <a:t>8</a:t>
                      </a:r>
                      <a:endParaRPr lang="ru-RU" sz="110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100">
                          <a:latin typeface="Times New Roman"/>
                          <a:ea typeface="Calibri"/>
                          <a:cs typeface="Times New Roman"/>
                        </a:rPr>
                        <a:t> </a:t>
                      </a:r>
                      <a:r>
                        <a:rPr lang="ru-RU" sz="1100" b="1">
                          <a:latin typeface="Times New Roman"/>
                          <a:ea typeface="Calibri"/>
                          <a:cs typeface="Times New Roman"/>
                        </a:rPr>
                        <a:t>96675р.</a:t>
                      </a:r>
                      <a:endParaRPr lang="ru-RU" sz="110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8298">
                <a:tc>
                  <a:txBody>
                    <a:bodyPr/>
                    <a:lstStyle/>
                    <a:p>
                      <a:pPr algn="just">
                        <a:lnSpc>
                          <a:spcPct val="115000"/>
                        </a:lnSpc>
                        <a:spcAft>
                          <a:spcPts val="0"/>
                        </a:spcAft>
                      </a:pPr>
                      <a:endParaRPr lang="ru-RU" sz="1100">
                        <a:latin typeface="Times New Roman"/>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a:latin typeface="Times New Roman"/>
                          <a:ea typeface="Calibri"/>
                          <a:cs typeface="Times New Roman"/>
                        </a:rPr>
                        <a:t>104</a:t>
                      </a:r>
                      <a:endParaRPr lang="ru-RU" sz="110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100" b="1" dirty="0">
                          <a:latin typeface="Times New Roman"/>
                          <a:ea typeface="Calibri"/>
                          <a:cs typeface="Times New Roman"/>
                        </a:rPr>
                        <a:t>248927р.</a:t>
                      </a:r>
                      <a:endParaRPr lang="ru-RU" sz="1100" dirty="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ru-RU" sz="1100" dirty="0">
                        <a:latin typeface="Times New Roman"/>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a:latin typeface="Times New Roman"/>
                          <a:ea typeface="Calibri"/>
                          <a:cs typeface="Times New Roman"/>
                        </a:rPr>
                        <a:t>10</a:t>
                      </a:r>
                      <a:endParaRPr lang="ru-RU" sz="110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Calibri"/>
                          <a:cs typeface="Times New Roman"/>
                        </a:rPr>
                        <a:t> - 122591р.</a:t>
                      </a:r>
                      <a:endParaRPr lang="ru-RU" sz="110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8298">
                <a:tc>
                  <a:txBody>
                    <a:bodyPr/>
                    <a:lstStyle/>
                    <a:p>
                      <a:pPr algn="just">
                        <a:lnSpc>
                          <a:spcPct val="115000"/>
                        </a:lnSpc>
                        <a:spcAft>
                          <a:spcPts val="0"/>
                        </a:spcAft>
                      </a:pPr>
                      <a:endParaRPr lang="ru-RU" sz="1100">
                        <a:latin typeface="Times New Roman"/>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Times New Roman"/>
                          <a:ea typeface="Calibri"/>
                          <a:cs typeface="Times New Roman"/>
                        </a:rPr>
                        <a:t>106</a:t>
                      </a:r>
                      <a:endParaRPr lang="ru-RU" sz="1100" dirty="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100" b="1" dirty="0">
                          <a:latin typeface="Times New Roman"/>
                          <a:ea typeface="Calibri"/>
                          <a:cs typeface="Times New Roman"/>
                        </a:rPr>
                        <a:t>217050р.</a:t>
                      </a:r>
                      <a:endParaRPr lang="ru-RU" sz="1100" dirty="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ru-RU" sz="1100" dirty="0">
                        <a:latin typeface="Times New Roman"/>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a:latin typeface="Times New Roman"/>
                          <a:ea typeface="Calibri"/>
                          <a:cs typeface="Times New Roman"/>
                        </a:rPr>
                        <a:t>12</a:t>
                      </a:r>
                      <a:endParaRPr lang="ru-RU" sz="110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Calibri"/>
                          <a:cs typeface="Times New Roman"/>
                        </a:rPr>
                        <a:t> - 152063р. </a:t>
                      </a:r>
                      <a:endParaRPr lang="ru-RU" sz="110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8298">
                <a:tc>
                  <a:txBody>
                    <a:bodyPr/>
                    <a:lstStyle/>
                    <a:p>
                      <a:pPr algn="just">
                        <a:lnSpc>
                          <a:spcPct val="115000"/>
                        </a:lnSpc>
                        <a:spcAft>
                          <a:spcPts val="0"/>
                        </a:spcAft>
                      </a:pPr>
                      <a:endParaRPr lang="ru-RU" sz="1100">
                        <a:latin typeface="Times New Roman"/>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Times New Roman"/>
                          <a:ea typeface="Calibri"/>
                          <a:cs typeface="Times New Roman"/>
                        </a:rPr>
                        <a:t>106а</a:t>
                      </a:r>
                      <a:endParaRPr lang="ru-RU" sz="1100" dirty="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100" b="1" dirty="0">
                          <a:latin typeface="Times New Roman"/>
                          <a:ea typeface="Calibri"/>
                          <a:cs typeface="Times New Roman"/>
                        </a:rPr>
                        <a:t>57261р</a:t>
                      </a:r>
                      <a:r>
                        <a:rPr lang="ru-RU" sz="1100" dirty="0">
                          <a:latin typeface="Times New Roman"/>
                          <a:ea typeface="Calibri"/>
                          <a:cs typeface="Times New Roman"/>
                        </a:rPr>
                        <a:t>.</a:t>
                      </a:r>
                      <a:endParaRPr lang="ru-RU" sz="1100" dirty="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ru-RU" sz="1100" dirty="0">
                        <a:latin typeface="Times New Roman"/>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a:latin typeface="Times New Roman"/>
                          <a:ea typeface="Calibri"/>
                          <a:cs typeface="Times New Roman"/>
                        </a:rPr>
                        <a:t>14</a:t>
                      </a:r>
                      <a:endParaRPr lang="ru-RU" sz="110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Calibri"/>
                          <a:cs typeface="Times New Roman"/>
                        </a:rPr>
                        <a:t> - 28086р.</a:t>
                      </a:r>
                      <a:endParaRPr lang="ru-RU" sz="110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8298">
                <a:tc>
                  <a:txBody>
                    <a:bodyPr/>
                    <a:lstStyle/>
                    <a:p>
                      <a:pPr algn="just">
                        <a:lnSpc>
                          <a:spcPct val="115000"/>
                        </a:lnSpc>
                        <a:spcAft>
                          <a:spcPts val="0"/>
                        </a:spcAft>
                      </a:pPr>
                      <a:endParaRPr lang="ru-RU" sz="1100">
                        <a:latin typeface="Times New Roman"/>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a:latin typeface="Times New Roman"/>
                          <a:ea typeface="Calibri"/>
                          <a:cs typeface="Times New Roman"/>
                        </a:rPr>
                        <a:t>107</a:t>
                      </a:r>
                      <a:endParaRPr lang="ru-RU" sz="110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100" b="1" dirty="0">
                          <a:latin typeface="Times New Roman"/>
                          <a:ea typeface="Calibri"/>
                          <a:cs typeface="Times New Roman"/>
                        </a:rPr>
                        <a:t>83920р.</a:t>
                      </a:r>
                      <a:endParaRPr lang="ru-RU" sz="1100" dirty="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ru-RU" sz="1100" dirty="0">
                        <a:latin typeface="Times New Roman"/>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a:latin typeface="Times New Roman"/>
                          <a:ea typeface="Calibri"/>
                          <a:cs typeface="Times New Roman"/>
                        </a:rPr>
                        <a:t>16</a:t>
                      </a:r>
                      <a:endParaRPr lang="ru-RU" sz="110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100" b="1">
                          <a:latin typeface="Times New Roman"/>
                          <a:ea typeface="Calibri"/>
                          <a:cs typeface="Times New Roman"/>
                        </a:rPr>
                        <a:t>34591р.</a:t>
                      </a:r>
                      <a:endParaRPr lang="ru-RU" sz="110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8298">
                <a:tc>
                  <a:txBody>
                    <a:bodyPr/>
                    <a:lstStyle/>
                    <a:p>
                      <a:pPr algn="just">
                        <a:lnSpc>
                          <a:spcPct val="115000"/>
                        </a:lnSpc>
                        <a:spcAft>
                          <a:spcPts val="0"/>
                        </a:spcAft>
                      </a:pPr>
                      <a:endParaRPr lang="ru-RU" sz="1100">
                        <a:latin typeface="Times New Roman"/>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a:latin typeface="Times New Roman"/>
                          <a:ea typeface="Calibri"/>
                          <a:cs typeface="Times New Roman"/>
                        </a:rPr>
                        <a:t>108</a:t>
                      </a:r>
                      <a:endParaRPr lang="ru-RU" sz="110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dirty="0">
                          <a:latin typeface="Times New Roman"/>
                          <a:ea typeface="Calibri"/>
                          <a:cs typeface="Times New Roman"/>
                        </a:rPr>
                        <a:t> - 561771р.</a:t>
                      </a:r>
                      <a:endParaRPr lang="ru-RU" sz="1100" dirty="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b="1" i="1" dirty="0">
                          <a:latin typeface="Times New Roman"/>
                          <a:ea typeface="Calibri"/>
                          <a:cs typeface="Times New Roman"/>
                        </a:rPr>
                        <a:t>ул. Металлистов</a:t>
                      </a:r>
                      <a:endParaRPr lang="ru-RU" sz="1100" dirty="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a:latin typeface="Times New Roman"/>
                          <a:ea typeface="Calibri"/>
                          <a:cs typeface="Times New Roman"/>
                        </a:rPr>
                        <a:t>1а</a:t>
                      </a:r>
                      <a:endParaRPr lang="ru-RU" sz="110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Calibri"/>
                          <a:cs typeface="Times New Roman"/>
                        </a:rPr>
                        <a:t> - 173211р.</a:t>
                      </a:r>
                      <a:endParaRPr lang="ru-RU" sz="110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8298">
                <a:tc>
                  <a:txBody>
                    <a:bodyPr/>
                    <a:lstStyle/>
                    <a:p>
                      <a:pPr algn="just">
                        <a:lnSpc>
                          <a:spcPct val="115000"/>
                        </a:lnSpc>
                        <a:spcAft>
                          <a:spcPts val="0"/>
                        </a:spcAft>
                      </a:pPr>
                      <a:endParaRPr lang="ru-RU" sz="1100">
                        <a:latin typeface="Times New Roman"/>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a:latin typeface="Times New Roman"/>
                          <a:ea typeface="Calibri"/>
                          <a:cs typeface="Times New Roman"/>
                        </a:rPr>
                        <a:t>108а</a:t>
                      </a:r>
                      <a:endParaRPr lang="ru-RU" sz="110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100" b="1" dirty="0">
                          <a:latin typeface="Times New Roman"/>
                          <a:ea typeface="Calibri"/>
                          <a:cs typeface="Times New Roman"/>
                        </a:rPr>
                        <a:t>22193р.</a:t>
                      </a:r>
                      <a:endParaRPr lang="ru-RU" sz="1100" dirty="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b="1" i="1" dirty="0">
                          <a:latin typeface="Times New Roman"/>
                          <a:ea typeface="Calibri"/>
                          <a:cs typeface="Times New Roman"/>
                        </a:rPr>
                        <a:t>ул. Мира</a:t>
                      </a:r>
                      <a:endParaRPr lang="ru-RU" sz="1100" dirty="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Times New Roman"/>
                          <a:ea typeface="Calibri"/>
                          <a:cs typeface="Times New Roman"/>
                        </a:rPr>
                        <a:t>1</a:t>
                      </a:r>
                      <a:endParaRPr lang="ru-RU" sz="1100" dirty="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100" b="1" i="1">
                          <a:latin typeface="Times New Roman"/>
                          <a:ea typeface="Calibri"/>
                          <a:cs typeface="Times New Roman"/>
                        </a:rPr>
                        <a:t>43029р.</a:t>
                      </a:r>
                      <a:endParaRPr lang="ru-RU" sz="110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8298">
                <a:tc>
                  <a:txBody>
                    <a:bodyPr/>
                    <a:lstStyle/>
                    <a:p>
                      <a:pPr algn="just">
                        <a:lnSpc>
                          <a:spcPct val="115000"/>
                        </a:lnSpc>
                        <a:spcAft>
                          <a:spcPts val="0"/>
                        </a:spcAft>
                      </a:pPr>
                      <a:endParaRPr lang="ru-RU" sz="1100">
                        <a:latin typeface="Times New Roman"/>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a:latin typeface="Times New Roman"/>
                          <a:ea typeface="Calibri"/>
                          <a:cs typeface="Times New Roman"/>
                        </a:rPr>
                        <a:t>109</a:t>
                      </a:r>
                      <a:endParaRPr lang="ru-RU" sz="110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dirty="0">
                          <a:latin typeface="Times New Roman"/>
                          <a:ea typeface="Calibri"/>
                          <a:cs typeface="Times New Roman"/>
                        </a:rPr>
                        <a:t> - 56169р.</a:t>
                      </a:r>
                      <a:endParaRPr lang="ru-RU" sz="1100" dirty="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ru-RU" sz="1100" dirty="0">
                        <a:latin typeface="Times New Roman"/>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Times New Roman"/>
                          <a:ea typeface="Calibri"/>
                          <a:cs typeface="Times New Roman"/>
                        </a:rPr>
                        <a:t>2</a:t>
                      </a:r>
                      <a:endParaRPr lang="ru-RU" sz="1100" dirty="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Calibri"/>
                          <a:cs typeface="Times New Roman"/>
                        </a:rPr>
                        <a:t> - 127099р.</a:t>
                      </a:r>
                      <a:endParaRPr lang="ru-RU" sz="110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8298">
                <a:tc>
                  <a:txBody>
                    <a:bodyPr/>
                    <a:lstStyle/>
                    <a:p>
                      <a:pPr algn="just">
                        <a:lnSpc>
                          <a:spcPct val="115000"/>
                        </a:lnSpc>
                        <a:spcAft>
                          <a:spcPts val="0"/>
                        </a:spcAft>
                      </a:pPr>
                      <a:endParaRPr lang="ru-RU" sz="1100">
                        <a:latin typeface="Times New Roman"/>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a:latin typeface="Times New Roman"/>
                          <a:ea typeface="Calibri"/>
                          <a:cs typeface="Times New Roman"/>
                        </a:rPr>
                        <a:t>110</a:t>
                      </a:r>
                      <a:endParaRPr lang="ru-RU" sz="110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100" b="1">
                          <a:latin typeface="Times New Roman"/>
                          <a:ea typeface="Calibri"/>
                          <a:cs typeface="Times New Roman"/>
                        </a:rPr>
                        <a:t>19081р.</a:t>
                      </a:r>
                      <a:endParaRPr lang="ru-RU" sz="110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ru-RU" sz="1100" dirty="0">
                        <a:latin typeface="Times New Roman"/>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a:latin typeface="Times New Roman"/>
                          <a:ea typeface="Calibri"/>
                          <a:cs typeface="Times New Roman"/>
                        </a:rPr>
                        <a:t>6</a:t>
                      </a:r>
                      <a:endParaRPr lang="ru-RU" sz="110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100" b="1" i="1" dirty="0">
                          <a:latin typeface="Times New Roman"/>
                          <a:ea typeface="Calibri"/>
                          <a:cs typeface="Times New Roman"/>
                        </a:rPr>
                        <a:t>185658р.</a:t>
                      </a:r>
                      <a:endParaRPr lang="ru-RU" sz="1100" dirty="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8298">
                <a:tc>
                  <a:txBody>
                    <a:bodyPr/>
                    <a:lstStyle/>
                    <a:p>
                      <a:pPr algn="just">
                        <a:lnSpc>
                          <a:spcPct val="115000"/>
                        </a:lnSpc>
                        <a:spcAft>
                          <a:spcPts val="0"/>
                        </a:spcAft>
                      </a:pPr>
                      <a:endParaRPr lang="ru-RU" sz="1100">
                        <a:latin typeface="Times New Roman"/>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a:latin typeface="Times New Roman"/>
                          <a:ea typeface="Calibri"/>
                          <a:cs typeface="Times New Roman"/>
                        </a:rPr>
                        <a:t>111</a:t>
                      </a:r>
                      <a:endParaRPr lang="ru-RU" sz="110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Calibri"/>
                          <a:cs typeface="Times New Roman"/>
                        </a:rPr>
                        <a:t> - 37682р.</a:t>
                      </a:r>
                      <a:endParaRPr lang="ru-RU" sz="110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ru-RU" sz="1100" dirty="0">
                        <a:latin typeface="Times New Roman"/>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a:latin typeface="Times New Roman"/>
                          <a:ea typeface="Calibri"/>
                          <a:cs typeface="Times New Roman"/>
                        </a:rPr>
                        <a:t>9</a:t>
                      </a:r>
                      <a:endParaRPr lang="ru-RU" sz="110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100" b="1" i="1" dirty="0">
                          <a:latin typeface="Times New Roman"/>
                          <a:ea typeface="Calibri"/>
                          <a:cs typeface="Times New Roman"/>
                        </a:rPr>
                        <a:t>183287р.</a:t>
                      </a:r>
                      <a:endParaRPr lang="ru-RU" sz="1100" dirty="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8298">
                <a:tc>
                  <a:txBody>
                    <a:bodyPr/>
                    <a:lstStyle/>
                    <a:p>
                      <a:pPr algn="just">
                        <a:lnSpc>
                          <a:spcPct val="115000"/>
                        </a:lnSpc>
                        <a:spcAft>
                          <a:spcPts val="0"/>
                        </a:spcAft>
                      </a:pPr>
                      <a:endParaRPr lang="ru-RU" sz="1100">
                        <a:latin typeface="Times New Roman"/>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a:latin typeface="Times New Roman"/>
                          <a:ea typeface="Calibri"/>
                          <a:cs typeface="Times New Roman"/>
                        </a:rPr>
                        <a:t>112</a:t>
                      </a:r>
                      <a:endParaRPr lang="ru-RU" sz="110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Calibri"/>
                          <a:cs typeface="Times New Roman"/>
                        </a:rPr>
                        <a:t> - 48570р. </a:t>
                      </a:r>
                      <a:endParaRPr lang="ru-RU" sz="110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ru-RU" sz="1100" dirty="0">
                        <a:latin typeface="Times New Roman"/>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a:latin typeface="Times New Roman"/>
                          <a:ea typeface="Calibri"/>
                          <a:cs typeface="Times New Roman"/>
                        </a:rPr>
                        <a:t>10</a:t>
                      </a:r>
                      <a:endParaRPr lang="ru-RU" sz="110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100" b="1" i="1" dirty="0">
                          <a:latin typeface="Times New Roman"/>
                          <a:ea typeface="Calibri"/>
                          <a:cs typeface="Times New Roman"/>
                        </a:rPr>
                        <a:t>151105р.</a:t>
                      </a:r>
                      <a:endParaRPr lang="ru-RU" sz="1100" dirty="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8298">
                <a:tc>
                  <a:txBody>
                    <a:bodyPr/>
                    <a:lstStyle/>
                    <a:p>
                      <a:pPr algn="just">
                        <a:lnSpc>
                          <a:spcPct val="115000"/>
                        </a:lnSpc>
                        <a:spcAft>
                          <a:spcPts val="0"/>
                        </a:spcAft>
                      </a:pPr>
                      <a:endParaRPr lang="ru-RU" sz="1100">
                        <a:latin typeface="Times New Roman"/>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a:latin typeface="Times New Roman"/>
                          <a:ea typeface="Calibri"/>
                          <a:cs typeface="Times New Roman"/>
                        </a:rPr>
                        <a:t>113</a:t>
                      </a:r>
                      <a:endParaRPr lang="ru-RU" sz="110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100" b="1">
                          <a:latin typeface="Times New Roman"/>
                          <a:ea typeface="Calibri"/>
                          <a:cs typeface="Times New Roman"/>
                        </a:rPr>
                        <a:t>114920р</a:t>
                      </a:r>
                      <a:r>
                        <a:rPr lang="ru-RU" sz="1100">
                          <a:latin typeface="Times New Roman"/>
                          <a:ea typeface="Calibri"/>
                          <a:cs typeface="Times New Roman"/>
                        </a:rPr>
                        <a:t>.</a:t>
                      </a:r>
                      <a:endParaRPr lang="ru-RU" sz="110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ru-RU" sz="1100" dirty="0">
                        <a:latin typeface="Times New Roman"/>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Times New Roman"/>
                          <a:ea typeface="Calibri"/>
                          <a:cs typeface="Times New Roman"/>
                        </a:rPr>
                        <a:t>11</a:t>
                      </a:r>
                      <a:endParaRPr lang="ru-RU" sz="1100" dirty="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100" b="1" i="1" dirty="0">
                          <a:latin typeface="Times New Roman"/>
                          <a:ea typeface="Calibri"/>
                          <a:cs typeface="Times New Roman"/>
                        </a:rPr>
                        <a:t>236411р.</a:t>
                      </a:r>
                      <a:endParaRPr lang="ru-RU" sz="1100" dirty="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8298">
                <a:tc>
                  <a:txBody>
                    <a:bodyPr/>
                    <a:lstStyle/>
                    <a:p>
                      <a:pPr algn="just">
                        <a:lnSpc>
                          <a:spcPct val="115000"/>
                        </a:lnSpc>
                        <a:spcAft>
                          <a:spcPts val="0"/>
                        </a:spcAft>
                      </a:pPr>
                      <a:endParaRPr lang="ru-RU" sz="1100">
                        <a:latin typeface="Times New Roman"/>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a:latin typeface="Times New Roman"/>
                          <a:ea typeface="Calibri"/>
                          <a:cs typeface="Times New Roman"/>
                        </a:rPr>
                        <a:t>152</a:t>
                      </a:r>
                      <a:endParaRPr lang="ru-RU" sz="110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100" b="1">
                          <a:latin typeface="Times New Roman"/>
                          <a:ea typeface="Calibri"/>
                          <a:cs typeface="Times New Roman"/>
                        </a:rPr>
                        <a:t>292790р.</a:t>
                      </a:r>
                      <a:endParaRPr lang="ru-RU" sz="110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ru-RU" sz="1100" dirty="0">
                        <a:latin typeface="Times New Roman"/>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a:latin typeface="Times New Roman"/>
                          <a:ea typeface="Calibri"/>
                          <a:cs typeface="Times New Roman"/>
                        </a:rPr>
                        <a:t>16</a:t>
                      </a:r>
                      <a:endParaRPr lang="ru-RU" sz="110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100" b="1" i="1" dirty="0">
                          <a:latin typeface="Times New Roman"/>
                          <a:ea typeface="Calibri"/>
                          <a:cs typeface="Times New Roman"/>
                        </a:rPr>
                        <a:t>89158р.</a:t>
                      </a:r>
                      <a:endParaRPr lang="ru-RU" sz="1100" dirty="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8298">
                <a:tc>
                  <a:txBody>
                    <a:bodyPr/>
                    <a:lstStyle/>
                    <a:p>
                      <a:pPr algn="just">
                        <a:lnSpc>
                          <a:spcPct val="115000"/>
                        </a:lnSpc>
                        <a:spcAft>
                          <a:spcPts val="0"/>
                        </a:spcAft>
                      </a:pPr>
                      <a:endParaRPr lang="ru-RU" sz="1100">
                        <a:latin typeface="Times New Roman"/>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a:latin typeface="Times New Roman"/>
                          <a:ea typeface="Calibri"/>
                          <a:cs typeface="Times New Roman"/>
                        </a:rPr>
                        <a:t>156</a:t>
                      </a:r>
                      <a:endParaRPr lang="ru-RU" sz="110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100" b="1">
                          <a:latin typeface="Times New Roman"/>
                          <a:ea typeface="Calibri"/>
                          <a:cs typeface="Times New Roman"/>
                        </a:rPr>
                        <a:t>481681р.</a:t>
                      </a:r>
                      <a:endParaRPr lang="ru-RU" sz="110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ru-RU" sz="1100">
                        <a:latin typeface="Times New Roman"/>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Times New Roman"/>
                          <a:ea typeface="Calibri"/>
                          <a:cs typeface="Times New Roman"/>
                        </a:rPr>
                        <a:t>45</a:t>
                      </a:r>
                      <a:endParaRPr lang="ru-RU" sz="1100" dirty="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dirty="0">
                          <a:latin typeface="Times New Roman"/>
                          <a:ea typeface="Calibri"/>
                          <a:cs typeface="Times New Roman"/>
                        </a:rPr>
                        <a:t> - 7566р.</a:t>
                      </a:r>
                      <a:endParaRPr lang="ru-RU" sz="1100" dirty="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8298">
                <a:tc>
                  <a:txBody>
                    <a:bodyPr/>
                    <a:lstStyle/>
                    <a:p>
                      <a:pPr algn="just">
                        <a:lnSpc>
                          <a:spcPct val="115000"/>
                        </a:lnSpc>
                        <a:spcAft>
                          <a:spcPts val="0"/>
                        </a:spcAft>
                      </a:pPr>
                      <a:r>
                        <a:rPr lang="ru-RU" sz="1100" b="1" i="1" dirty="0">
                          <a:latin typeface="Times New Roman"/>
                          <a:ea typeface="Calibri"/>
                          <a:cs typeface="Times New Roman"/>
                        </a:rPr>
                        <a:t>ул. Красная</a:t>
                      </a:r>
                      <a:endParaRPr lang="ru-RU" sz="1100" dirty="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a:latin typeface="Times New Roman"/>
                          <a:ea typeface="Calibri"/>
                          <a:cs typeface="Times New Roman"/>
                        </a:rPr>
                        <a:t>7</a:t>
                      </a:r>
                      <a:endParaRPr lang="ru-RU" sz="110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Calibri"/>
                          <a:cs typeface="Times New Roman"/>
                        </a:rPr>
                        <a:t> - 1 313325р.</a:t>
                      </a:r>
                      <a:endParaRPr lang="ru-RU" sz="110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ru-RU" sz="1100">
                        <a:latin typeface="Times New Roman"/>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Times New Roman"/>
                          <a:ea typeface="Calibri"/>
                          <a:cs typeface="Times New Roman"/>
                        </a:rPr>
                        <a:t>55</a:t>
                      </a:r>
                      <a:endParaRPr lang="ru-RU" sz="1100" dirty="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100" b="1" i="1" dirty="0">
                          <a:latin typeface="Times New Roman"/>
                          <a:ea typeface="Calibri"/>
                          <a:cs typeface="Times New Roman"/>
                        </a:rPr>
                        <a:t>376996р.</a:t>
                      </a:r>
                      <a:endParaRPr lang="ru-RU" sz="1100" dirty="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8298">
                <a:tc>
                  <a:txBody>
                    <a:bodyPr/>
                    <a:lstStyle/>
                    <a:p>
                      <a:pPr algn="just">
                        <a:lnSpc>
                          <a:spcPct val="115000"/>
                        </a:lnSpc>
                        <a:spcAft>
                          <a:spcPts val="0"/>
                        </a:spcAft>
                      </a:pPr>
                      <a:endParaRPr lang="ru-RU" sz="1100">
                        <a:latin typeface="Times New Roman"/>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a:latin typeface="Times New Roman"/>
                          <a:ea typeface="Calibri"/>
                          <a:cs typeface="Times New Roman"/>
                        </a:rPr>
                        <a:t>24</a:t>
                      </a:r>
                      <a:endParaRPr lang="ru-RU" sz="110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Calibri"/>
                          <a:cs typeface="Times New Roman"/>
                        </a:rPr>
                        <a:t> - 3045р.</a:t>
                      </a:r>
                      <a:endParaRPr lang="ru-RU" sz="110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ru-RU" sz="1100">
                        <a:latin typeface="Times New Roman"/>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Times New Roman"/>
                          <a:ea typeface="Calibri"/>
                          <a:cs typeface="Times New Roman"/>
                        </a:rPr>
                        <a:t>72</a:t>
                      </a:r>
                      <a:endParaRPr lang="ru-RU" sz="1100" dirty="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100" b="1" i="1" dirty="0">
                          <a:latin typeface="Times New Roman"/>
                          <a:ea typeface="Calibri"/>
                          <a:cs typeface="Times New Roman"/>
                        </a:rPr>
                        <a:t>205209р.</a:t>
                      </a:r>
                      <a:endParaRPr lang="ru-RU" sz="1100" dirty="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8298">
                <a:tc>
                  <a:txBody>
                    <a:bodyPr/>
                    <a:lstStyle/>
                    <a:p>
                      <a:pPr algn="just">
                        <a:lnSpc>
                          <a:spcPct val="115000"/>
                        </a:lnSpc>
                        <a:spcAft>
                          <a:spcPts val="0"/>
                        </a:spcAft>
                      </a:pPr>
                      <a:endParaRPr lang="ru-RU" sz="1100">
                        <a:latin typeface="Times New Roman"/>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a:latin typeface="Times New Roman"/>
                          <a:ea typeface="Calibri"/>
                          <a:cs typeface="Times New Roman"/>
                        </a:rPr>
                        <a:t>26</a:t>
                      </a:r>
                      <a:endParaRPr lang="ru-RU" sz="110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100" b="1">
                          <a:latin typeface="Times New Roman"/>
                          <a:ea typeface="Calibri"/>
                          <a:cs typeface="Times New Roman"/>
                        </a:rPr>
                        <a:t>19362р.</a:t>
                      </a:r>
                      <a:endParaRPr lang="ru-RU" sz="110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ru-RU" sz="1100">
                        <a:latin typeface="Times New Roman"/>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a:latin typeface="Times New Roman"/>
                          <a:ea typeface="Calibri"/>
                          <a:cs typeface="Times New Roman"/>
                        </a:rPr>
                        <a:t>74</a:t>
                      </a:r>
                      <a:endParaRPr lang="ru-RU" sz="110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100" b="1" i="1" dirty="0">
                          <a:latin typeface="Times New Roman"/>
                          <a:ea typeface="Calibri"/>
                          <a:cs typeface="Times New Roman"/>
                        </a:rPr>
                        <a:t>240672р.</a:t>
                      </a:r>
                      <a:endParaRPr lang="ru-RU" sz="1100" dirty="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8298">
                <a:tc>
                  <a:txBody>
                    <a:bodyPr/>
                    <a:lstStyle/>
                    <a:p>
                      <a:pPr algn="just">
                        <a:lnSpc>
                          <a:spcPct val="115000"/>
                        </a:lnSpc>
                        <a:spcAft>
                          <a:spcPts val="0"/>
                        </a:spcAft>
                      </a:pPr>
                      <a:endParaRPr lang="ru-RU" sz="1100">
                        <a:latin typeface="Times New Roman"/>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a:latin typeface="Times New Roman"/>
                          <a:ea typeface="Calibri"/>
                          <a:cs typeface="Times New Roman"/>
                        </a:rPr>
                        <a:t>29</a:t>
                      </a:r>
                      <a:endParaRPr lang="ru-RU" sz="110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100" b="1">
                          <a:latin typeface="Times New Roman"/>
                          <a:ea typeface="Calibri"/>
                          <a:cs typeface="Times New Roman"/>
                        </a:rPr>
                        <a:t>118846р.</a:t>
                      </a:r>
                      <a:endParaRPr lang="ru-RU" sz="110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b="1" i="1">
                          <a:latin typeface="Times New Roman"/>
                          <a:ea typeface="Calibri"/>
                          <a:cs typeface="Times New Roman"/>
                        </a:rPr>
                        <a:t>ул. Попова</a:t>
                      </a:r>
                      <a:endParaRPr lang="ru-RU" sz="110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a:latin typeface="Times New Roman"/>
                          <a:ea typeface="Calibri"/>
                          <a:cs typeface="Times New Roman"/>
                        </a:rPr>
                        <a:t>2</a:t>
                      </a:r>
                      <a:endParaRPr lang="ru-RU" sz="110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100" b="1" i="1" dirty="0">
                          <a:latin typeface="Times New Roman"/>
                          <a:ea typeface="Calibri"/>
                          <a:cs typeface="Times New Roman"/>
                        </a:rPr>
                        <a:t>160681р.</a:t>
                      </a:r>
                      <a:endParaRPr lang="ru-RU" sz="1100" dirty="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8298">
                <a:tc>
                  <a:txBody>
                    <a:bodyPr/>
                    <a:lstStyle/>
                    <a:p>
                      <a:pPr algn="just">
                        <a:lnSpc>
                          <a:spcPct val="115000"/>
                        </a:lnSpc>
                        <a:spcAft>
                          <a:spcPts val="0"/>
                        </a:spcAft>
                      </a:pPr>
                      <a:endParaRPr lang="ru-RU" sz="1100">
                        <a:latin typeface="Times New Roman"/>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a:latin typeface="Times New Roman"/>
                          <a:ea typeface="Calibri"/>
                          <a:cs typeface="Times New Roman"/>
                        </a:rPr>
                        <a:t>31/51</a:t>
                      </a:r>
                      <a:endParaRPr lang="ru-RU" sz="110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100" b="1">
                          <a:latin typeface="Times New Roman"/>
                          <a:ea typeface="Calibri"/>
                          <a:cs typeface="Times New Roman"/>
                        </a:rPr>
                        <a:t>321172р.</a:t>
                      </a:r>
                      <a:endParaRPr lang="ru-RU" sz="110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ru-RU" sz="1100">
                        <a:latin typeface="Times New Roman"/>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a:latin typeface="Times New Roman"/>
                          <a:ea typeface="Calibri"/>
                          <a:cs typeface="Times New Roman"/>
                        </a:rPr>
                        <a:t>4</a:t>
                      </a:r>
                      <a:endParaRPr lang="ru-RU" sz="110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dirty="0">
                          <a:latin typeface="Times New Roman"/>
                          <a:ea typeface="Calibri"/>
                          <a:cs typeface="Times New Roman"/>
                        </a:rPr>
                        <a:t> - 344347р.</a:t>
                      </a:r>
                      <a:endParaRPr lang="ru-RU" sz="1100" dirty="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5110">
                <a:tc>
                  <a:txBody>
                    <a:bodyPr/>
                    <a:lstStyle/>
                    <a:p>
                      <a:pPr algn="just">
                        <a:lnSpc>
                          <a:spcPct val="115000"/>
                        </a:lnSpc>
                        <a:spcAft>
                          <a:spcPts val="0"/>
                        </a:spcAft>
                      </a:pPr>
                      <a:r>
                        <a:rPr lang="ru-RU" sz="1100" b="1" i="1">
                          <a:latin typeface="Times New Roman"/>
                          <a:ea typeface="Calibri"/>
                          <a:cs typeface="Times New Roman"/>
                        </a:rPr>
                        <a:t>ул. Куйбышева</a:t>
                      </a:r>
                      <a:endParaRPr lang="ru-RU" sz="110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a:latin typeface="Times New Roman"/>
                          <a:ea typeface="Calibri"/>
                          <a:cs typeface="Times New Roman"/>
                        </a:rPr>
                        <a:t>7</a:t>
                      </a:r>
                      <a:endParaRPr lang="ru-RU" sz="110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dirty="0">
                          <a:latin typeface="Times New Roman"/>
                          <a:ea typeface="Calibri"/>
                          <a:cs typeface="Times New Roman"/>
                        </a:rPr>
                        <a:t> - 123879р. </a:t>
                      </a:r>
                      <a:endParaRPr lang="ru-RU" sz="1100" dirty="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ru-RU" sz="1100">
                        <a:latin typeface="Times New Roman"/>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a:latin typeface="Times New Roman"/>
                          <a:ea typeface="Calibri"/>
                          <a:cs typeface="Times New Roman"/>
                        </a:rPr>
                        <a:t>10</a:t>
                      </a:r>
                      <a:endParaRPr lang="ru-RU" sz="110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100" b="1" i="1" dirty="0">
                          <a:latin typeface="Times New Roman"/>
                          <a:ea typeface="Calibri"/>
                          <a:cs typeface="Times New Roman"/>
                        </a:rPr>
                        <a:t>123050р.</a:t>
                      </a:r>
                      <a:endParaRPr lang="ru-RU" sz="1100" dirty="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8298">
                <a:tc>
                  <a:txBody>
                    <a:bodyPr/>
                    <a:lstStyle/>
                    <a:p>
                      <a:pPr algn="just">
                        <a:lnSpc>
                          <a:spcPct val="115000"/>
                        </a:lnSpc>
                        <a:spcAft>
                          <a:spcPts val="0"/>
                        </a:spcAft>
                      </a:pPr>
                      <a:endParaRPr lang="ru-RU" sz="1100">
                        <a:latin typeface="Times New Roman"/>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a:latin typeface="Times New Roman"/>
                          <a:ea typeface="Calibri"/>
                          <a:cs typeface="Times New Roman"/>
                        </a:rPr>
                        <a:t>21</a:t>
                      </a:r>
                      <a:endParaRPr lang="ru-RU" sz="110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100" b="1">
                          <a:latin typeface="Times New Roman"/>
                          <a:ea typeface="Calibri"/>
                          <a:cs typeface="Times New Roman"/>
                        </a:rPr>
                        <a:t>35792р.</a:t>
                      </a:r>
                      <a:endParaRPr lang="ru-RU" sz="110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ru-RU" sz="1100">
                        <a:latin typeface="Times New Roman"/>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a:latin typeface="Times New Roman"/>
                          <a:ea typeface="Calibri"/>
                          <a:cs typeface="Times New Roman"/>
                        </a:rPr>
                        <a:t>18</a:t>
                      </a:r>
                      <a:endParaRPr lang="ru-RU" sz="110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100" b="1" i="1" dirty="0">
                          <a:latin typeface="Times New Roman"/>
                          <a:ea typeface="Calibri"/>
                          <a:cs typeface="Times New Roman"/>
                        </a:rPr>
                        <a:t>20743р.</a:t>
                      </a:r>
                      <a:endParaRPr lang="ru-RU" sz="1100" dirty="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8298">
                <a:tc>
                  <a:txBody>
                    <a:bodyPr/>
                    <a:lstStyle/>
                    <a:p>
                      <a:pPr algn="just">
                        <a:lnSpc>
                          <a:spcPct val="115000"/>
                        </a:lnSpc>
                        <a:spcAft>
                          <a:spcPts val="0"/>
                        </a:spcAft>
                      </a:pPr>
                      <a:endParaRPr lang="ru-RU" sz="1100">
                        <a:latin typeface="Times New Roman"/>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Calibri"/>
                          <a:cs typeface="Times New Roman"/>
                        </a:rPr>
                        <a:t>45а</a:t>
                      </a:r>
                      <a:endParaRPr lang="ru-RU" sz="110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dirty="0">
                          <a:latin typeface="Times New Roman"/>
                          <a:ea typeface="Calibri"/>
                          <a:cs typeface="Times New Roman"/>
                        </a:rPr>
                        <a:t> - 79451р.</a:t>
                      </a:r>
                      <a:endParaRPr lang="ru-RU" sz="1100" dirty="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ru-RU" sz="1100">
                        <a:latin typeface="Times New Roman"/>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a:latin typeface="Times New Roman"/>
                          <a:ea typeface="Calibri"/>
                          <a:cs typeface="Times New Roman"/>
                        </a:rPr>
                        <a:t>50</a:t>
                      </a:r>
                      <a:endParaRPr lang="ru-RU" sz="110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dirty="0">
                          <a:latin typeface="Times New Roman"/>
                          <a:ea typeface="Calibri"/>
                          <a:cs typeface="Times New Roman"/>
                        </a:rPr>
                        <a:t> - 661313р.</a:t>
                      </a:r>
                      <a:endParaRPr lang="ru-RU" sz="1100" dirty="0">
                        <a:latin typeface="Calibri"/>
                        <a:ea typeface="Calibri"/>
                        <a:cs typeface="Times New Roman"/>
                      </a:endParaRPr>
                    </a:p>
                  </a:txBody>
                  <a:tcPr marL="52944" marR="52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 name="TextBox 8"/>
          <p:cNvSpPr txBox="1"/>
          <p:nvPr/>
        </p:nvSpPr>
        <p:spPr>
          <a:xfrm>
            <a:off x="6357950" y="2071678"/>
            <a:ext cx="2285984" cy="2800767"/>
          </a:xfrm>
          <a:prstGeom prst="rect">
            <a:avLst/>
          </a:prstGeom>
          <a:noFill/>
        </p:spPr>
        <p:txBody>
          <a:bodyPr wrap="square" rtlCol="0">
            <a:spAutoFit/>
          </a:bodyPr>
          <a:lstStyle/>
          <a:p>
            <a:r>
              <a:rPr lang="ru-RU" sz="1600" dirty="0" smtClean="0"/>
              <a:t>Из 56 жилых домов, с минусовым остатком денежных средств на лицевом счете – 25. </a:t>
            </a:r>
            <a:br>
              <a:rPr lang="ru-RU" sz="1600" dirty="0" smtClean="0"/>
            </a:br>
            <a:r>
              <a:rPr lang="ru-RU" sz="1600" dirty="0" smtClean="0"/>
              <a:t>Общая </a:t>
            </a:r>
            <a:r>
              <a:rPr lang="ru-RU" sz="1600" b="1" i="1" dirty="0" smtClean="0"/>
              <a:t>минусовая сумма  </a:t>
            </a:r>
            <a:r>
              <a:rPr lang="ru-RU" sz="1600" b="1" dirty="0" smtClean="0"/>
              <a:t>4 419 652р</a:t>
            </a:r>
            <a:r>
              <a:rPr lang="ru-RU" sz="1600" dirty="0" smtClean="0"/>
              <a:t>. </a:t>
            </a:r>
            <a:br>
              <a:rPr lang="ru-RU" sz="1600" dirty="0" smtClean="0"/>
            </a:br>
            <a:r>
              <a:rPr lang="ru-RU" sz="1600" dirty="0" smtClean="0"/>
              <a:t>31 жилой дом с плюсовым остатком денежных средств на лицевом счете, общей суммой </a:t>
            </a:r>
            <a:r>
              <a:rPr lang="ru-RU" sz="1600" b="1" dirty="0" smtClean="0"/>
              <a:t>4 461 057р.</a:t>
            </a:r>
            <a:endParaRPr lang="ru-RU" sz="1600" b="1" dirty="0"/>
          </a:p>
        </p:txBody>
      </p:sp>
      <p:sp>
        <p:nvSpPr>
          <p:cNvPr id="1030" name="Rectangle 6"/>
          <p:cNvSpPr>
            <a:spLocks noChangeArrowheads="1"/>
          </p:cNvSpPr>
          <p:nvPr/>
        </p:nvSpPr>
        <p:spPr bwMode="auto">
          <a:xfrm>
            <a:off x="0" y="6215082"/>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В соответствии со ст. 161.1 ЖК РФ все работы по текущему и капитальному ремонту МКД согласовываются с советом дома </a:t>
            </a:r>
            <a:br>
              <a:rPr kumimoji="0" lang="ru-RU"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br>
            <a:r>
              <a:rPr kumimoji="0" lang="ru-RU"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с последующим утверждением в соответствии со ст. 44 ЖК РФ на общем  собрании собственников помещений в многоквартирном доме.</a:t>
            </a:r>
            <a:endParaRPr kumimoji="0" lang="ru-RU" sz="1200" b="0"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67544" y="3717032"/>
            <a:ext cx="8229600" cy="3024336"/>
          </a:xfrm>
        </p:spPr>
        <p:txBody>
          <a:bodyPr>
            <a:noAutofit/>
          </a:bodyPr>
          <a:lstStyle/>
          <a:p>
            <a:pPr algn="ctr">
              <a:buNone/>
            </a:pPr>
            <a:r>
              <a:rPr lang="ru-RU" sz="1800" dirty="0" smtClean="0"/>
              <a:t>Планируемые мероприятия:</a:t>
            </a:r>
          </a:p>
          <a:p>
            <a:r>
              <a:rPr lang="ru-RU" sz="1400" dirty="0" smtClean="0"/>
              <a:t>- ремонт и покраска стелы перед проходной завода;</a:t>
            </a:r>
          </a:p>
          <a:p>
            <a:r>
              <a:rPr lang="ru-RU" sz="1400" dirty="0" smtClean="0"/>
              <a:t>- капитальный ремонт фасада корпусов №3 и №6 со стороны ул. Баумана;</a:t>
            </a:r>
          </a:p>
          <a:p>
            <a:r>
              <a:rPr lang="ru-RU" sz="1400" dirty="0" smtClean="0"/>
              <a:t>- косметический ремонт фасада корпуса №9 по ул. Баумана и со стороны реки Суры;</a:t>
            </a:r>
          </a:p>
          <a:p>
            <a:r>
              <a:rPr lang="ru-RU" sz="1400" dirty="0" smtClean="0"/>
              <a:t>- косметический ремонт фасадной части здания заводоуправления;</a:t>
            </a:r>
          </a:p>
          <a:p>
            <a:r>
              <a:rPr lang="ru-RU" sz="1400" dirty="0" smtClean="0"/>
              <a:t>- ремонт крыльца заводоуправления;</a:t>
            </a:r>
          </a:p>
          <a:p>
            <a:r>
              <a:rPr lang="ru-RU" sz="1400" dirty="0" smtClean="0"/>
              <a:t>- ремонт и покраска цоколя на фасадах зданий;</a:t>
            </a:r>
          </a:p>
          <a:p>
            <a:r>
              <a:rPr lang="ru-RU" sz="1400" dirty="0" smtClean="0"/>
              <a:t>- ремонт парапетов на фасадах зданий;</a:t>
            </a:r>
          </a:p>
          <a:p>
            <a:r>
              <a:rPr lang="ru-RU" sz="1400" dirty="0" smtClean="0"/>
              <a:t>- ремонт, восстановление и покраска забора стоянки автомашин;</a:t>
            </a:r>
          </a:p>
          <a:p>
            <a:r>
              <a:rPr lang="ru-RU" sz="1400" dirty="0" smtClean="0"/>
              <a:t>- асфальтирование стоянки;</a:t>
            </a:r>
          </a:p>
          <a:p>
            <a:r>
              <a:rPr lang="ru-RU" sz="1400" dirty="0" smtClean="0"/>
              <a:t>- обновление разметки парковочных мест на автостоянке;</a:t>
            </a:r>
          </a:p>
          <a:p>
            <a:endParaRPr lang="ru-RU" sz="1600" dirty="0" smtClean="0"/>
          </a:p>
          <a:p>
            <a:endParaRPr lang="ru-RU" sz="1600" dirty="0"/>
          </a:p>
        </p:txBody>
      </p:sp>
      <p:sp>
        <p:nvSpPr>
          <p:cNvPr id="5" name="Заголовок 1"/>
          <p:cNvSpPr txBox="1">
            <a:spLocks/>
          </p:cNvSpPr>
          <p:nvPr/>
        </p:nvSpPr>
        <p:spPr>
          <a:xfrm>
            <a:off x="609600" y="152400"/>
            <a:ext cx="8229600" cy="1214422"/>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ru-RU" sz="28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pic>
        <p:nvPicPr>
          <p:cNvPr id="4" name="Рисунок 3" descr="DSCN4345.JPG"/>
          <p:cNvPicPr>
            <a:picLocks noChangeAspect="1"/>
          </p:cNvPicPr>
          <p:nvPr/>
        </p:nvPicPr>
        <p:blipFill>
          <a:blip r:embed="rId2" cstate="print"/>
          <a:stretch>
            <a:fillRect/>
          </a:stretch>
        </p:blipFill>
        <p:spPr>
          <a:xfrm>
            <a:off x="1979712" y="657517"/>
            <a:ext cx="4716016" cy="3059515"/>
          </a:xfrm>
          <a:prstGeom prst="rect">
            <a:avLst/>
          </a:prstGeom>
        </p:spPr>
      </p:pic>
      <p:sp>
        <p:nvSpPr>
          <p:cNvPr id="8" name="Заголовок 1"/>
          <p:cNvSpPr>
            <a:spLocks noGrp="1"/>
          </p:cNvSpPr>
          <p:nvPr>
            <p:ph type="title"/>
          </p:nvPr>
        </p:nvSpPr>
        <p:spPr>
          <a:xfrm>
            <a:off x="755576" y="0"/>
            <a:ext cx="7355160" cy="836712"/>
          </a:xfrm>
        </p:spPr>
        <p:txBody>
          <a:bodyPr>
            <a:noAutofit/>
          </a:bodyPr>
          <a:lstStyle/>
          <a:p>
            <a:pPr eaLnBrk="1" fontAlgn="auto" hangingPunct="1">
              <a:spcAft>
                <a:spcPts val="0"/>
              </a:spcAft>
              <a:defRPr/>
            </a:pPr>
            <a:r>
              <a:rPr lang="ru-RU" sz="2400" dirty="0" smtClean="0"/>
              <a:t>ОАО «</a:t>
            </a:r>
            <a:r>
              <a:rPr lang="ru-RU" sz="2400" dirty="0" err="1" smtClean="0"/>
              <a:t>Пензмаш</a:t>
            </a:r>
            <a:r>
              <a:rPr lang="ru-RU" sz="2400" dirty="0" smtClean="0"/>
              <a:t>», ул. Баумана, 30 </a:t>
            </a:r>
            <a:endParaRPr lang="ru-RU" sz="2400"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85720" y="285728"/>
            <a:ext cx="8572560" cy="6072230"/>
          </a:xfrm>
        </p:spPr>
        <p:txBody>
          <a:bodyPr>
            <a:normAutofit fontScale="55000" lnSpcReduction="20000"/>
          </a:bodyPr>
          <a:lstStyle/>
          <a:p>
            <a:pPr algn="just">
              <a:buNone/>
            </a:pPr>
            <a:r>
              <a:rPr lang="ru-RU" sz="2000" dirty="0" smtClean="0"/>
              <a:t>         	</a:t>
            </a:r>
            <a:r>
              <a:rPr lang="ru-RU" sz="3600" dirty="0" smtClean="0"/>
              <a:t>	В текущем году на общих собраниях как с председателями и управляющими ТСЖ, ЖСК, так и с собственниками жилых помещений обсуждались вопросы проведения работ по ремонту фасадов, балконов и цоколей домов, в свете празднования 350-летия основания города Пензы.</a:t>
            </a:r>
          </a:p>
          <a:p>
            <a:pPr algn="just">
              <a:buNone/>
            </a:pPr>
            <a:r>
              <a:rPr lang="ru-RU" sz="3600" dirty="0" smtClean="0"/>
              <a:t>	      Одним из важнейших остается вопрос финансирования  работ по внешнему содержанию жилых домов, как муниципальных, так и ТСЖ, ЖСК, причем направление денежных средств на ремонт и покраску фасадов, цоколей, входных групп собственниками жилых помещений считают второстепенной задачей по сравнению с ремонтом крыш или инженерных коммуникаций. Таким примером являются ТСЖ «Лидер» ул.Терновского,158 и ТСЖ «ВСК Виктория» ул.Центральная,12.</a:t>
            </a:r>
          </a:p>
          <a:p>
            <a:pPr>
              <a:buNone/>
            </a:pPr>
            <a:r>
              <a:rPr lang="ru-RU" sz="2400" dirty="0" smtClean="0"/>
              <a:t> </a:t>
            </a:r>
          </a:p>
          <a:p>
            <a:pPr>
              <a:buNone/>
            </a:pPr>
            <a:r>
              <a:rPr lang="ru-RU" sz="2000" i="1" dirty="0" smtClean="0"/>
              <a:t>           </a:t>
            </a:r>
            <a:r>
              <a:rPr lang="ru-RU" sz="3600" i="1" dirty="0" smtClean="0"/>
              <a:t>Предложения:   </a:t>
            </a:r>
            <a:endParaRPr lang="ru-RU" sz="3600" dirty="0" smtClean="0"/>
          </a:p>
          <a:p>
            <a:pPr>
              <a:buNone/>
            </a:pPr>
            <a:r>
              <a:rPr lang="ru-RU" sz="2600" i="1" dirty="0" smtClean="0"/>
              <a:t>             </a:t>
            </a:r>
            <a:endParaRPr lang="ru-RU" sz="2600" dirty="0" smtClean="0"/>
          </a:p>
          <a:p>
            <a:pPr lvl="0" algn="just">
              <a:lnSpc>
                <a:spcPct val="120000"/>
              </a:lnSpc>
              <a:spcBef>
                <a:spcPts val="0"/>
              </a:spcBef>
              <a:buNone/>
            </a:pPr>
            <a:r>
              <a:rPr lang="ru-RU" sz="2600" i="1" dirty="0" smtClean="0"/>
              <a:t>     </a:t>
            </a:r>
            <a:r>
              <a:rPr lang="ru-RU" sz="3600" i="1" dirty="0" smtClean="0"/>
              <a:t>1. Работы по внешнему содержанию жилых домов ТСЖ, ЖСК проводить путем </a:t>
            </a:r>
            <a:r>
              <a:rPr lang="ru-RU" sz="3600" i="1" dirty="0" smtClean="0">
                <a:solidFill>
                  <a:srgbClr val="FFFF00"/>
                </a:solidFill>
              </a:rPr>
              <a:t>софинансирования</a:t>
            </a:r>
            <a:r>
              <a:rPr lang="ru-RU" sz="3600" i="1" dirty="0" smtClean="0"/>
              <a:t>, когда часть расходов по ремонту оплачивают жильцы, а другую половину берет на себя администрация города.</a:t>
            </a:r>
          </a:p>
          <a:p>
            <a:pPr lvl="0" algn="just">
              <a:lnSpc>
                <a:spcPct val="120000"/>
              </a:lnSpc>
              <a:spcBef>
                <a:spcPts val="0"/>
              </a:spcBef>
              <a:buNone/>
            </a:pPr>
            <a:endParaRPr lang="ru-RU" sz="3600" dirty="0" smtClean="0"/>
          </a:p>
          <a:p>
            <a:pPr algn="just">
              <a:spcBef>
                <a:spcPts val="0"/>
              </a:spcBef>
              <a:buNone/>
            </a:pPr>
            <a:r>
              <a:rPr lang="ru-RU" sz="3600" i="1" dirty="0" smtClean="0"/>
              <a:t>   2.  Работы    по    внешнему   содержанию    муниципальных  жилых домов проводить за счет средств бюджетного финансирования.  </a:t>
            </a:r>
            <a:endParaRPr lang="ru-RU" sz="3600" dirty="0" smtClean="0"/>
          </a:p>
          <a:p>
            <a:pPr>
              <a:buNone/>
            </a:pPr>
            <a:endParaRPr lang="ru-RU" sz="2600"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1412776"/>
            <a:ext cx="8229600" cy="4680520"/>
          </a:xfrm>
        </p:spPr>
        <p:txBody>
          <a:bodyPr>
            <a:normAutofit/>
          </a:bodyPr>
          <a:lstStyle/>
          <a:p>
            <a:r>
              <a:rPr lang="ru-RU" dirty="0" smtClean="0"/>
              <a:t>На территории Первомайского района города Пензы </a:t>
            </a:r>
            <a:br>
              <a:rPr lang="ru-RU" dirty="0" smtClean="0"/>
            </a:br>
            <a:r>
              <a:rPr lang="ru-RU" dirty="0" smtClean="0"/>
              <a:t>находятся  42 памятника истории и культуры, из них требуют ремонта 22 объекта.</a:t>
            </a:r>
            <a:br>
              <a:rPr lang="ru-RU" dirty="0" smtClean="0"/>
            </a:br>
            <a:r>
              <a:rPr lang="ru-RU" dirty="0" smtClean="0"/>
              <a:t/>
            </a:r>
            <a:br>
              <a:rPr lang="ru-RU" dirty="0" smtClean="0"/>
            </a:br>
            <a:endParaRPr lang="ru-RU"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5" name="Picture 3"/>
          <p:cNvPicPr>
            <a:picLocks noChangeAspect="1" noChangeArrowheads="1"/>
          </p:cNvPicPr>
          <p:nvPr/>
        </p:nvPicPr>
        <p:blipFill>
          <a:blip r:embed="rId2" cstate="print"/>
          <a:srcRect/>
          <a:stretch>
            <a:fillRect/>
          </a:stretch>
        </p:blipFill>
        <p:spPr bwMode="auto">
          <a:xfrm>
            <a:off x="251521" y="1279678"/>
            <a:ext cx="8640960" cy="2658147"/>
          </a:xfrm>
          <a:prstGeom prst="rect">
            <a:avLst/>
          </a:prstGeom>
          <a:noFill/>
          <a:ln w="9525">
            <a:noFill/>
            <a:miter lim="800000"/>
            <a:headEnd/>
            <a:tailEnd/>
          </a:ln>
        </p:spPr>
      </p:pic>
      <p:pic>
        <p:nvPicPr>
          <p:cNvPr id="115716" name="Picture 4"/>
          <p:cNvPicPr>
            <a:picLocks noChangeAspect="1" noChangeArrowheads="1"/>
          </p:cNvPicPr>
          <p:nvPr/>
        </p:nvPicPr>
        <p:blipFill>
          <a:blip r:embed="rId3" cstate="print"/>
          <a:srcRect/>
          <a:stretch>
            <a:fillRect/>
          </a:stretch>
        </p:blipFill>
        <p:spPr bwMode="auto">
          <a:xfrm>
            <a:off x="251519" y="4005064"/>
            <a:ext cx="8617179" cy="2592288"/>
          </a:xfrm>
          <a:prstGeom prst="rect">
            <a:avLst/>
          </a:prstGeom>
          <a:noFill/>
          <a:ln w="9525">
            <a:noFill/>
            <a:miter lim="800000"/>
            <a:headEnd/>
            <a:tailEnd/>
          </a:ln>
        </p:spPr>
      </p:pic>
      <p:sp>
        <p:nvSpPr>
          <p:cNvPr id="9" name="Заголовок 1"/>
          <p:cNvSpPr>
            <a:spLocks noGrp="1"/>
          </p:cNvSpPr>
          <p:nvPr>
            <p:ph type="title"/>
          </p:nvPr>
        </p:nvSpPr>
        <p:spPr>
          <a:xfrm>
            <a:off x="467544" y="0"/>
            <a:ext cx="8229600" cy="1143000"/>
          </a:xfrm>
        </p:spPr>
        <p:txBody>
          <a:bodyPr>
            <a:normAutofit fontScale="90000"/>
          </a:bodyPr>
          <a:lstStyle/>
          <a:p>
            <a:r>
              <a:rPr lang="ru-RU" dirty="0" smtClean="0"/>
              <a:t>План необходимых мероприятий по ремонту</a:t>
            </a:r>
            <a:endParaRPr lang="ru-RU"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2" cstate="print"/>
          <a:srcRect/>
          <a:stretch>
            <a:fillRect/>
          </a:stretch>
        </p:blipFill>
        <p:spPr bwMode="auto">
          <a:xfrm>
            <a:off x="251520" y="1412776"/>
            <a:ext cx="8886002" cy="38164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a:blip r:embed="rId2" cstate="print"/>
          <a:srcRect/>
          <a:stretch>
            <a:fillRect/>
          </a:stretch>
        </p:blipFill>
        <p:spPr bwMode="auto">
          <a:xfrm>
            <a:off x="179512" y="1340768"/>
            <a:ext cx="8829253" cy="445084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p:cNvPicPr>
            <a:picLocks noChangeAspect="1" noChangeArrowheads="1"/>
          </p:cNvPicPr>
          <p:nvPr/>
        </p:nvPicPr>
        <p:blipFill>
          <a:blip r:embed="rId2" cstate="print"/>
          <a:srcRect/>
          <a:stretch>
            <a:fillRect/>
          </a:stretch>
        </p:blipFill>
        <p:spPr bwMode="auto">
          <a:xfrm>
            <a:off x="179512" y="980728"/>
            <a:ext cx="8724478" cy="529413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p:cNvPicPr>
            <a:picLocks noChangeAspect="1" noChangeArrowheads="1"/>
          </p:cNvPicPr>
          <p:nvPr/>
        </p:nvPicPr>
        <p:blipFill>
          <a:blip r:embed="rId2" cstate="print"/>
          <a:srcRect/>
          <a:stretch>
            <a:fillRect/>
          </a:stretch>
        </p:blipFill>
        <p:spPr bwMode="auto">
          <a:xfrm>
            <a:off x="179512" y="260648"/>
            <a:ext cx="8460432" cy="3378031"/>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a:stretch>
            <a:fillRect/>
          </a:stretch>
        </p:blipFill>
        <p:spPr bwMode="auto">
          <a:xfrm>
            <a:off x="179512" y="3717033"/>
            <a:ext cx="8496944" cy="293615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2" cstate="print"/>
          <a:srcRect/>
          <a:stretch>
            <a:fillRect/>
          </a:stretch>
        </p:blipFill>
        <p:spPr bwMode="auto">
          <a:xfrm>
            <a:off x="179512" y="836712"/>
            <a:ext cx="8748464" cy="505858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p:cNvPicPr>
            <a:picLocks noChangeAspect="1" noChangeArrowheads="1"/>
          </p:cNvPicPr>
          <p:nvPr/>
        </p:nvPicPr>
        <p:blipFill>
          <a:blip r:embed="rId2" cstate="print"/>
          <a:srcRect/>
          <a:stretch>
            <a:fillRect/>
          </a:stretch>
        </p:blipFill>
        <p:spPr bwMode="auto">
          <a:xfrm>
            <a:off x="179512" y="620688"/>
            <a:ext cx="8731861" cy="53285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3" name="Picture 3"/>
          <p:cNvPicPr>
            <a:picLocks noChangeAspect="1" noChangeArrowheads="1"/>
          </p:cNvPicPr>
          <p:nvPr/>
        </p:nvPicPr>
        <p:blipFill>
          <a:blip r:embed="rId2" cstate="print"/>
          <a:srcRect/>
          <a:stretch>
            <a:fillRect/>
          </a:stretch>
        </p:blipFill>
        <p:spPr bwMode="auto">
          <a:xfrm>
            <a:off x="251520" y="332656"/>
            <a:ext cx="8172028" cy="2572399"/>
          </a:xfrm>
          <a:prstGeom prst="rect">
            <a:avLst/>
          </a:prstGeom>
          <a:noFill/>
          <a:ln w="9525">
            <a:noFill/>
            <a:miter lim="800000"/>
            <a:headEnd/>
            <a:tailEnd/>
          </a:ln>
        </p:spPr>
      </p:pic>
      <p:pic>
        <p:nvPicPr>
          <p:cNvPr id="122884" name="Picture 4"/>
          <p:cNvPicPr>
            <a:picLocks noChangeAspect="1" noChangeArrowheads="1"/>
          </p:cNvPicPr>
          <p:nvPr/>
        </p:nvPicPr>
        <p:blipFill>
          <a:blip r:embed="rId3" cstate="print"/>
          <a:srcRect/>
          <a:stretch>
            <a:fillRect/>
          </a:stretch>
        </p:blipFill>
        <p:spPr bwMode="auto">
          <a:xfrm>
            <a:off x="251520" y="2996952"/>
            <a:ext cx="8136904" cy="224904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Апекс">
  <a:themeElements>
    <a:clrScheme name="Апекс">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Апекс">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Апекс">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1885</TotalTime>
  <Words>2727</Words>
  <Application>Microsoft Office PowerPoint</Application>
  <PresentationFormat>Экран (4:3)</PresentationFormat>
  <Paragraphs>501</Paragraphs>
  <Slides>108</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108</vt:i4>
      </vt:variant>
    </vt:vector>
  </HeadingPairs>
  <TitlesOfParts>
    <vt:vector size="109" baseType="lpstr">
      <vt:lpstr>Апекс</vt:lpstr>
      <vt:lpstr>подготовка Первомайского района к празднованию  350-летия г. Пензы</vt:lpstr>
      <vt:lpstr>Обращение главы администрации города о подготовке к предстоящему 350-летию доводим до руководителей предприятий и организаций, малого бизнеса, населения.</vt:lpstr>
      <vt:lpstr>Слайд 3</vt:lpstr>
      <vt:lpstr>ПЛАН мероприятий по подготовке промышленных предприятий Первомайского района  к 350-летию основания города Пензы. </vt:lpstr>
      <vt:lpstr>ПЛАН мероприятий по подготовке промышленных предприятий Первомайского района  к 350-летию основания города Пензы. </vt:lpstr>
      <vt:lpstr>Оформление экспозиции на районной Доске Почета, посвященной 350-летию основания  города Пензы</vt:lpstr>
      <vt:lpstr>Районная Доска Почета</vt:lpstr>
      <vt:lpstr>ОАО «Пензмаш», ул. Баумана, 30 </vt:lpstr>
      <vt:lpstr>ОАО «Пензмаш», ул. Баумана, 30 </vt:lpstr>
      <vt:lpstr>ОАО «Пензмаш» Монумент  реактивная установка «Катюша»</vt:lpstr>
      <vt:lpstr>ООО «Горводоканал» ул. Кривозерье, 24</vt:lpstr>
      <vt:lpstr>ООО «Горводоканал» Очистные сооружения, ул. Окружная, 4  </vt:lpstr>
      <vt:lpstr>ООО «Горводоканал»   Очистные сооружения, площадка «Подгорная»,  ул. Краснова, 80</vt:lpstr>
      <vt:lpstr>ОАО «Молочный комбинат «Пензенский»</vt:lpstr>
      <vt:lpstr>ОАО «СКБТ»</vt:lpstr>
      <vt:lpstr>ОАО «Пензадизельмаш»</vt:lpstr>
      <vt:lpstr>Слайд 17</vt:lpstr>
      <vt:lpstr>ООО ППО «Восход»</vt:lpstr>
      <vt:lpstr>ОАО «завод Элетех»</vt:lpstr>
      <vt:lpstr>ОАО «ПЗТП»</vt:lpstr>
      <vt:lpstr>ЗАО НПП «МедИнж»</vt:lpstr>
      <vt:lpstr>ОАО «Пензенский хлебозавод №4»</vt:lpstr>
      <vt:lpstr>ОАО «Фабрика игрушек»</vt:lpstr>
      <vt:lpstr>ООО «Фабрика упаковки»</vt:lpstr>
      <vt:lpstr>ЗАО «Пензенская кондитерская фабрика»</vt:lpstr>
      <vt:lpstr>ЗАО «Пензенская макаронная фабрика»</vt:lpstr>
      <vt:lpstr>Слайд 27</vt:lpstr>
      <vt:lpstr>Слайд 28</vt:lpstr>
      <vt:lpstr>Слайд 29</vt:lpstr>
      <vt:lpstr>Торговый центр «На Красной», ул. Красная, 53</vt:lpstr>
      <vt:lpstr>Реконструкция здания  ООО «Славянский»,  ул. Калинина, 154 </vt:lpstr>
      <vt:lpstr>Реконструкция магазина «Антошка», ул. Терновского, 131</vt:lpstr>
      <vt:lpstr>Реконструкция торгового центра на  ул. Кижеватова, 8</vt:lpstr>
      <vt:lpstr>Ул. Терновского, 179</vt:lpstr>
      <vt:lpstr>Ремонт фасада здания  отделения почтовой связи №56,  ул. Терновского, 133</vt:lpstr>
      <vt:lpstr>Объекты потребительского рынка по ул. Терновского</vt:lpstr>
      <vt:lpstr>Работа с жителями частного сектора в Первомайском районе</vt:lpstr>
      <vt:lpstr>План мероприятий по благоустройству частных домовладений к 350-летию со дня основания города Пензы</vt:lpstr>
      <vt:lpstr>Слайд 39</vt:lpstr>
      <vt:lpstr>Слайд 40</vt:lpstr>
      <vt:lpstr>Слайд 41</vt:lpstr>
      <vt:lpstr>Благоустройство частного сектора</vt:lpstr>
      <vt:lpstr>ул. Терновского, 53</vt:lpstr>
      <vt:lpstr>Слайд 44</vt:lpstr>
      <vt:lpstr>Благоустройство территории частных домовладений</vt:lpstr>
      <vt:lpstr>Слайд 46</vt:lpstr>
      <vt:lpstr>Слайд 47</vt:lpstr>
      <vt:lpstr>Слайд 48</vt:lpstr>
      <vt:lpstr>Слайд 49</vt:lpstr>
      <vt:lpstr>ул. Кривозерье, 51</vt:lpstr>
      <vt:lpstr>ул. Терновского, 107</vt:lpstr>
      <vt:lpstr>Благоустройство территорий</vt:lpstr>
      <vt:lpstr>ул. Кривозерье, 19 </vt:lpstr>
      <vt:lpstr>Здания  федеральных органов исполнительной власти, федеральных служб и федеральных фондов в Первомайском районе </vt:lpstr>
      <vt:lpstr>Ул. Калинина, 108б ПФ ФГУП Радиочастотный центр ПФО  (ремонт фасада)</vt:lpstr>
      <vt:lpstr>Ул. Ростовская, 44  СК РФ СУ по ПО  (планируемые работы: ремонт обрамления газонной части)</vt:lpstr>
      <vt:lpstr>Ул. Центральная, 14а  ГУ ПО центр по гидрометеорологии  (планируемые работы: установка ограждения в охранной зоне)</vt:lpstr>
      <vt:lpstr>Отдел Средневолжского управления Росрыболовства  ул. Маршала Крылова, 20</vt:lpstr>
      <vt:lpstr>Московский институт предпринимательства и права(филиал)  ул. Богданова, 51а</vt:lpstr>
      <vt:lpstr> Российский Государственный университет инновационных технологий и предпринимательства (филиал)  ул. Красная, 38 (планируемые работы: покраска фасада, ремонт ограждения газонной части)</vt:lpstr>
      <vt:lpstr>ГОУ ВПО «ПГУ»  ул. Красная, 40 </vt:lpstr>
      <vt:lpstr>«ГДО»  ул. Ленинградская, 1а  (ремонт входной группы и фасада)</vt:lpstr>
      <vt:lpstr>НОУ ДПО УМЦ СФПП«Профкурсы»  ул. Калинина, 114  планируемые работы:   - ремонт входной группы                                  - установка пластиковых окон по фасаду. </vt:lpstr>
      <vt:lpstr>Общие сведения по жилому фонду Первомайского района</vt:lpstr>
      <vt:lpstr>Слайд 65</vt:lpstr>
      <vt:lpstr>         Вместе с тем, далеко не все объекты, которые требуют ремонта и благоустройства включены в данный план.           Так например, жилой фонд по магистральным улицам Калинина, Красная, Куйбышева, Лермонтова, мира, ленинградская, попова, пацаева, Терновского, экспериментальная, центральная  по красной линии состоит из 144 жилых домов. Из них 75 домов требуют ремонта фасадов и цоколей.   </vt:lpstr>
      <vt:lpstr>Ул. Калинина, 108  (ремонт цоколя и покраска фасада)</vt:lpstr>
      <vt:lpstr>Ул. Калинина, 96  (ремонт цоколя и покраска фасада)</vt:lpstr>
      <vt:lpstr>Ул. Калинина, 102  (ремонт цоколя и балконов)</vt:lpstr>
      <vt:lpstr>Ул.Калинина/Лобачевского  (2-х этажные дома по ул. Лобачевского:  ремонт цоколя и балконов)</vt:lpstr>
      <vt:lpstr>Жилой фонд по  ул. Красная, ул.Куйбышева,  ул. Лермонтова </vt:lpstr>
      <vt:lpstr>Ул. Красная, 7  (ремонт цоколя и балконов)</vt:lpstr>
      <vt:lpstr>Ул. Красная, 29  (ремонт цоколя и балконов)</vt:lpstr>
      <vt:lpstr>Ул. Лермонтова, 12 (ремонт цоколя, балконов и покраска фасада )</vt:lpstr>
      <vt:lpstr>Жилой фонд по ул. Мира, ул. Ленинградская,  ул. Попова, ул. Пацаева </vt:lpstr>
      <vt:lpstr>Ул. Мира, 74 косметический ремонт фасада и цоколя здания, покраска балконов</vt:lpstr>
      <vt:lpstr>Ул. Мира, 68 (ТСЖ)  ремонт фасада , цоколя , балконов  </vt:lpstr>
      <vt:lpstr>Ул. Мира, 2  ремонт покраска балконов , ремонт крыши над магазинами, «Аквариум», «Аптека», м-н «Турист» ремонт стены.</vt:lpstr>
      <vt:lpstr>Ул.Мира, 6 ремонт и покраска балконов, м-н «Караван» ремонт и покраска цоколя</vt:lpstr>
      <vt:lpstr>Ул. Мира, 11 ремонт цоколя,  ремонт и покраска вывески «Электроника»</vt:lpstr>
      <vt:lpstr>Ул. Мира, 1 ремонт и покраска балконов</vt:lpstr>
      <vt:lpstr>Ул.Ленинградская, 1, 3, 10 ремонт и покраска фасада и балконов</vt:lpstr>
      <vt:lpstr>Ул. Попова, 46, 48, 50 покраска цоколя и балконов</vt:lpstr>
      <vt:lpstr>Ул. Попова, 18, 10, 6, 4 , 2 ремонт и покраска, фасада, цоколя </vt:lpstr>
      <vt:lpstr>Ул. Пацаева, 1/22, 5 ремонт и покраска фасада, балконов</vt:lpstr>
      <vt:lpstr>Жилой фонд по ул. Центральная,  ул. Экспериментальная,  ул. Терновского</vt:lpstr>
      <vt:lpstr>Ул. Центральная, 2а  (ремонт кровли)</vt:lpstr>
      <vt:lpstr>Ул. Терновского, 170  (покраска фасада)</vt:lpstr>
      <vt:lpstr>Сведения по муниципальным жилым домам,  расположенных на магистральных улицах,  остаток денежных средств на лицевом счете дома на 31.12.2011г. </vt:lpstr>
      <vt:lpstr>Слайд 90</vt:lpstr>
      <vt:lpstr>На территории Первомайского района города Пензы  находятся  42 памятника истории и культуры, из них требуют ремонта 22 объекта.  </vt:lpstr>
      <vt:lpstr>План необходимых мероприятий по ремонту</vt:lpstr>
      <vt:lpstr>Слайд 93</vt:lpstr>
      <vt:lpstr>Слайд 94</vt:lpstr>
      <vt:lpstr>Слайд 95</vt:lpstr>
      <vt:lpstr>Слайд 96</vt:lpstr>
      <vt:lpstr>Слайд 97</vt:lpstr>
      <vt:lpstr>Слайд 98</vt:lpstr>
      <vt:lpstr>Слайд 99</vt:lpstr>
      <vt:lpstr>Слайд 100</vt:lpstr>
      <vt:lpstr>Слайд 101</vt:lpstr>
      <vt:lpstr>Объекты учреждений образования </vt:lpstr>
      <vt:lpstr>План необходимых мероприятий</vt:lpstr>
      <vt:lpstr>План необходимых мероприятий</vt:lpstr>
      <vt:lpstr>Объекты здравоохранения</vt:lpstr>
      <vt:lpstr>План необходимых мероприятий</vt:lpstr>
      <vt:lpstr>Объекты культуры</vt:lpstr>
      <vt:lpstr>Спасибо за внимание!</vt:lpstr>
    </vt:vector>
  </TitlesOfParts>
  <Company>Админстрация Первомайского района города Пенза</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Подготовка к оформлению</dc:title>
  <dc:creator>ком отдел</dc:creator>
  <cp:lastModifiedBy>СИС.АДМИН</cp:lastModifiedBy>
  <cp:revision>239</cp:revision>
  <dcterms:created xsi:type="dcterms:W3CDTF">2010-09-06T12:43:40Z</dcterms:created>
  <dcterms:modified xsi:type="dcterms:W3CDTF">2012-06-15T06:45:40Z</dcterms:modified>
</cp:coreProperties>
</file>