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93" r:id="rId3"/>
    <p:sldId id="278" r:id="rId4"/>
    <p:sldId id="265" r:id="rId5"/>
    <p:sldId id="266" r:id="rId6"/>
    <p:sldId id="287" r:id="rId7"/>
    <p:sldId id="288" r:id="rId8"/>
    <p:sldId id="273" r:id="rId9"/>
    <p:sldId id="267" r:id="rId10"/>
    <p:sldId id="268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AFE69-1425-4407-9EE0-401A2F4744C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BF7F-01FD-40FA-AA90-EA2036B8D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D7B-8395-4E49-B34B-657DFA8B3937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78B0-1F61-45F6-8167-0043E0B2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09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D7B-8395-4E49-B34B-657DFA8B3937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78B0-1F61-45F6-8167-0043E0B2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88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D7B-8395-4E49-B34B-657DFA8B3937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78B0-1F61-45F6-8167-0043E0B2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6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D7B-8395-4E49-B34B-657DFA8B3937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78B0-1F61-45F6-8167-0043E0B2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58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D7B-8395-4E49-B34B-657DFA8B3937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78B0-1F61-45F6-8167-0043E0B2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96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D7B-8395-4E49-B34B-657DFA8B3937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78B0-1F61-45F6-8167-0043E0B2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17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D7B-8395-4E49-B34B-657DFA8B3937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78B0-1F61-45F6-8167-0043E0B2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48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D7B-8395-4E49-B34B-657DFA8B3937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78B0-1F61-45F6-8167-0043E0B2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89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D7B-8395-4E49-B34B-657DFA8B3937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78B0-1F61-45F6-8167-0043E0B2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D7B-8395-4E49-B34B-657DFA8B3937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78B0-1F61-45F6-8167-0043E0B2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56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D7B-8395-4E49-B34B-657DFA8B3937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78B0-1F61-45F6-8167-0043E0B2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72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68000">
              <a:schemeClr val="accent6">
                <a:lumMod val="40000"/>
                <a:lumOff val="60000"/>
              </a:schemeClr>
            </a:gs>
            <a:gs pos="100000">
              <a:srgbClr val="A6552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04D7B-8395-4E49-B34B-657DFA8B3937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78B0-1F61-45F6-8167-0043E0B2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49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340"/>
            <a:ext cx="8784976" cy="262628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3200" b="1" dirty="0" smtClean="0">
                <a:latin typeface="Cambria" pitchFamily="18" charset="0"/>
              </a:rPr>
              <a:t/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3200" b="1" dirty="0" smtClean="0">
                <a:latin typeface="Cambria" pitchFamily="18" charset="0"/>
              </a:rPr>
              <a:t>Программа праздничных мероприятий, посвященных 350-летию города Пензы</a:t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3200" b="1" dirty="0" smtClean="0">
                <a:latin typeface="Cambria" pitchFamily="18" charset="0"/>
              </a:rPr>
              <a:t/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3200" b="1" dirty="0" smtClean="0">
                <a:latin typeface="Constantia" pitchFamily="18" charset="0"/>
              </a:rPr>
              <a:t>«ВО СЛАВУ РОССИИ, ВО </a:t>
            </a:r>
            <a:r>
              <a:rPr lang="ru-RU" sz="3200" b="1" dirty="0">
                <a:latin typeface="Constantia" pitchFamily="18" charset="0"/>
              </a:rPr>
              <a:t>Б</a:t>
            </a:r>
            <a:r>
              <a:rPr lang="ru-RU" sz="3200" b="1" dirty="0" smtClean="0">
                <a:latin typeface="Constantia" pitchFamily="18" charset="0"/>
              </a:rPr>
              <a:t>ЛАГО ЛЮДЕЙ!»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1030" name="Picture 6" descr="C:\Documents and Settings\Admin\Рабочий стол\ПЕНЗА\0_aca20_a13d6b71_L.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091" b="79426" l="0" r="100000">
                        <a14:foregroundMark x1="3503" y1="26794" x2="37580" y2="52153"/>
                        <a14:foregroundMark x1="4459" y1="30622" x2="4140" y2="55024"/>
                        <a14:foregroundMark x1="5732" y1="58852" x2="15605" y2="69378"/>
                        <a14:foregroundMark x1="16242" y1="71770" x2="40764" y2="63158"/>
                        <a14:foregroundMark x1="22293" y1="52632" x2="22293" y2="52632"/>
                        <a14:foregroundMark x1="9873" y1="48325" x2="9873" y2="48325"/>
                        <a14:foregroundMark x1="10828" y1="40191" x2="10828" y2="40191"/>
                        <a14:foregroundMark x1="5096" y1="25837" x2="39809" y2="21053"/>
                        <a14:foregroundMark x1="31529" y1="30622" x2="31529" y2="30622"/>
                        <a14:foregroundMark x1="31210" y1="35407" x2="31210" y2="35407"/>
                        <a14:foregroundMark x1="14968" y1="30144" x2="14968" y2="30144"/>
                        <a14:foregroundMark x1="22930" y1="33014" x2="22930" y2="33014"/>
                        <a14:foregroundMark x1="40127" y1="21531" x2="62420" y2="18182"/>
                        <a14:foregroundMark x1="63376" y1="18182" x2="92038" y2="34928"/>
                        <a14:foregroundMark x1="91083" y1="36364" x2="93949" y2="39713"/>
                        <a14:foregroundMark x1="92357" y1="37321" x2="98408" y2="47368"/>
                        <a14:foregroundMark x1="43631" y1="54545" x2="67197" y2="62679"/>
                        <a14:foregroundMark x1="65924" y1="64115" x2="82484" y2="67943"/>
                        <a14:foregroundMark x1="83121" y1="69378" x2="99682" y2="47368"/>
                        <a14:foregroundMark x1="12102" y1="35885" x2="28981" y2="48804"/>
                        <a14:foregroundMark x1="6051" y1="47368" x2="16879" y2="57416"/>
                        <a14:foregroundMark x1="16242" y1="31100" x2="36624" y2="3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4" b="22831"/>
          <a:stretch/>
        </p:blipFill>
        <p:spPr bwMode="auto">
          <a:xfrm>
            <a:off x="32773" y="48348"/>
            <a:ext cx="3387097" cy="14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Рабочий стол\ПЕНЗА\Крепость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000" b="91000" l="66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01679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30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Рабочий стол\ПЕНЗА\0_aca20_a13d6b71_L!!!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9" t="16434" b="35192"/>
          <a:stretch/>
        </p:blipFill>
        <p:spPr bwMode="auto">
          <a:xfrm>
            <a:off x="0" y="2193241"/>
            <a:ext cx="9144000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Admin\Рабочий стол\ПЕНЗА\0_aca20_a13d6b71_L.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091" b="79426" l="0" r="100000">
                        <a14:foregroundMark x1="3503" y1="26794" x2="37580" y2="52153"/>
                        <a14:foregroundMark x1="4459" y1="30622" x2="4140" y2="55024"/>
                        <a14:foregroundMark x1="5732" y1="58852" x2="15605" y2="69378"/>
                        <a14:foregroundMark x1="16242" y1="71770" x2="40764" y2="63158"/>
                        <a14:foregroundMark x1="22293" y1="52632" x2="22293" y2="52632"/>
                        <a14:foregroundMark x1="9873" y1="48325" x2="9873" y2="48325"/>
                        <a14:foregroundMark x1="10828" y1="40191" x2="10828" y2="40191"/>
                        <a14:foregroundMark x1="5096" y1="25837" x2="39809" y2="21053"/>
                        <a14:foregroundMark x1="31529" y1="30622" x2="31529" y2="30622"/>
                        <a14:foregroundMark x1="31210" y1="35407" x2="31210" y2="35407"/>
                        <a14:foregroundMark x1="14968" y1="30144" x2="14968" y2="30144"/>
                        <a14:foregroundMark x1="22930" y1="33014" x2="22930" y2="33014"/>
                        <a14:foregroundMark x1="40127" y1="21531" x2="62420" y2="18182"/>
                        <a14:foregroundMark x1="63376" y1="18182" x2="92038" y2="34928"/>
                        <a14:foregroundMark x1="91083" y1="36364" x2="93949" y2="39713"/>
                        <a14:foregroundMark x1="92357" y1="37321" x2="98408" y2="47368"/>
                        <a14:foregroundMark x1="43631" y1="54545" x2="67197" y2="62679"/>
                        <a14:foregroundMark x1="65924" y1="64115" x2="82484" y2="67943"/>
                        <a14:foregroundMark x1="83121" y1="69378" x2="99682" y2="47368"/>
                        <a14:foregroundMark x1="12102" y1="35885" x2="28981" y2="48804"/>
                        <a14:foregroundMark x1="6051" y1="47368" x2="16879" y2="57416"/>
                        <a14:foregroundMark x1="16242" y1="31100" x2="36624" y2="3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4" b="22831"/>
          <a:stretch/>
        </p:blipFill>
        <p:spPr bwMode="auto">
          <a:xfrm>
            <a:off x="26039" y="8526"/>
            <a:ext cx="2378987" cy="1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95598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Мемориальный комплекс, посвященный памяти воинов-интернационалистов «Афганские ворота»</a:t>
            </a:r>
            <a:endParaRPr lang="ru-RU" sz="3200" b="1" dirty="0"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http://www.votpusk.ru/gallery/large/45198.jpg"/>
          <p:cNvPicPr>
            <a:picLocks noChangeAspect="1" noChangeArrowheads="1"/>
          </p:cNvPicPr>
          <p:nvPr/>
        </p:nvPicPr>
        <p:blipFill>
          <a:blip r:embed="rId5" cstate="print"/>
          <a:srcRect b="10111"/>
          <a:stretch>
            <a:fillRect/>
          </a:stretch>
        </p:blipFill>
        <p:spPr bwMode="auto">
          <a:xfrm>
            <a:off x="2339752" y="3212976"/>
            <a:ext cx="4608512" cy="3109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00180" y="2132856"/>
            <a:ext cx="162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15.00 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15.30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2132856"/>
            <a:ext cx="677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Возложение цветов к мемориальному комплексу, посвященному памяти воинов-интернационалистов «Афганские ворота» с участием Президентского полка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139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Рабочий стол\ПЕНЗА\0_aca20_a13d6b71_L!!!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9" t="16434" b="35192"/>
          <a:stretch/>
        </p:blipFill>
        <p:spPr bwMode="auto">
          <a:xfrm>
            <a:off x="-55853" y="2172698"/>
            <a:ext cx="9144000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Admin\Рабочий стол\ПЕНЗА\0_aca20_a13d6b71_L.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091" b="79426" l="0" r="100000">
                        <a14:foregroundMark x1="3503" y1="26794" x2="37580" y2="52153"/>
                        <a14:foregroundMark x1="4459" y1="30622" x2="4140" y2="55024"/>
                        <a14:foregroundMark x1="5732" y1="58852" x2="15605" y2="69378"/>
                        <a14:foregroundMark x1="16242" y1="71770" x2="40764" y2="63158"/>
                        <a14:foregroundMark x1="22293" y1="52632" x2="22293" y2="52632"/>
                        <a14:foregroundMark x1="9873" y1="48325" x2="9873" y2="48325"/>
                        <a14:foregroundMark x1="10828" y1="40191" x2="10828" y2="40191"/>
                        <a14:foregroundMark x1="5096" y1="25837" x2="39809" y2="21053"/>
                        <a14:foregroundMark x1="31529" y1="30622" x2="31529" y2="30622"/>
                        <a14:foregroundMark x1="31210" y1="35407" x2="31210" y2="35407"/>
                        <a14:foregroundMark x1="14968" y1="30144" x2="14968" y2="30144"/>
                        <a14:foregroundMark x1="22930" y1="33014" x2="22930" y2="33014"/>
                        <a14:foregroundMark x1="40127" y1="21531" x2="62420" y2="18182"/>
                        <a14:foregroundMark x1="63376" y1="18182" x2="92038" y2="34928"/>
                        <a14:foregroundMark x1="91083" y1="36364" x2="93949" y2="39713"/>
                        <a14:foregroundMark x1="92357" y1="37321" x2="98408" y2="47368"/>
                        <a14:foregroundMark x1="43631" y1="54545" x2="67197" y2="62679"/>
                        <a14:foregroundMark x1="65924" y1="64115" x2="82484" y2="67943"/>
                        <a14:foregroundMark x1="83121" y1="69378" x2="99682" y2="47368"/>
                        <a14:foregroundMark x1="12102" y1="35885" x2="28981" y2="48804"/>
                        <a14:foregroundMark x1="6051" y1="47368" x2="16879" y2="57416"/>
                        <a14:foregroundMark x1="16242" y1="31100" x2="36624" y2="3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4" b="22831"/>
          <a:stretch/>
        </p:blipFill>
        <p:spPr bwMode="auto">
          <a:xfrm>
            <a:off x="26039" y="8526"/>
            <a:ext cx="2378987" cy="1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74471" y="332656"/>
            <a:ext cx="4283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Площадь Ленина</a:t>
            </a:r>
          </a:p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14 сентября 2013 года</a:t>
            </a:r>
            <a:endParaRPr lang="ru-RU" sz="32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9250" y="1340768"/>
            <a:ext cx="4258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  <a:ea typeface="+mj-ea"/>
                <a:cs typeface="+mj-cs"/>
              </a:rPr>
              <a:t>Торжественное открытие </a:t>
            </a:r>
            <a:r>
              <a:rPr lang="en-US" dirty="0" smtClean="0">
                <a:latin typeface="Constantia" pitchFamily="18" charset="0"/>
                <a:ea typeface="+mj-ea"/>
                <a:cs typeface="+mj-cs"/>
              </a:rPr>
              <a:t>VIII 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Всероссийского фестиваля-конкурса </a:t>
            </a:r>
            <a:r>
              <a:rPr lang="ru-RU" dirty="0">
                <a:latin typeface="Constantia" pitchFamily="18" charset="0"/>
                <a:ea typeface="+mj-ea"/>
                <a:cs typeface="+mj-cs"/>
              </a:rPr>
              <a:t>«Танцуй, Поволжье!». Концерт хореографического ансамбля «Вензеля» «Пензенская ярмарка».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852" y="1300698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</a:t>
            </a:r>
            <a:r>
              <a:rPr lang="en-US" sz="2000" b="1" dirty="0" smtClean="0">
                <a:latin typeface="Constantia" pitchFamily="18" charset="0"/>
                <a:ea typeface="+mj-ea"/>
                <a:cs typeface="+mj-cs"/>
              </a:rPr>
              <a:t>2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.</a:t>
            </a:r>
            <a:r>
              <a:rPr lang="en-US" sz="2000" b="1" dirty="0" smtClean="0">
                <a:latin typeface="Constantia" pitchFamily="18" charset="0"/>
                <a:ea typeface="+mj-ea"/>
                <a:cs typeface="+mj-cs"/>
              </a:rPr>
              <a:t>3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</a:t>
            </a:r>
            <a:r>
              <a:rPr lang="en-US" sz="2000" b="1" dirty="0" smtClean="0">
                <a:latin typeface="Constantia" pitchFamily="18" charset="0"/>
                <a:ea typeface="+mj-ea"/>
                <a:cs typeface="+mj-cs"/>
              </a:rPr>
              <a:t>6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.00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0203" y="2708920"/>
            <a:ext cx="4349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  <a:ea typeface="+mj-ea"/>
                <a:cs typeface="+mj-cs"/>
              </a:rPr>
              <a:t>Выступление гостей </a:t>
            </a:r>
            <a:r>
              <a:rPr lang="en-US" dirty="0" smtClean="0">
                <a:latin typeface="Constantia" pitchFamily="18" charset="0"/>
                <a:ea typeface="+mj-ea"/>
                <a:cs typeface="+mj-cs"/>
              </a:rPr>
              <a:t>VIII 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Всероссийского фестиваля-конкурса </a:t>
            </a:r>
            <a:r>
              <a:rPr lang="ru-RU" dirty="0">
                <a:latin typeface="Constantia" pitchFamily="18" charset="0"/>
                <a:ea typeface="+mj-ea"/>
                <a:cs typeface="+mj-cs"/>
              </a:rPr>
              <a:t>«Танцуй, Поволжье!».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3574757"/>
            <a:ext cx="464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  <a:ea typeface="+mj-ea"/>
                <a:cs typeface="+mj-cs"/>
              </a:rPr>
              <a:t>Фестиваль молодежной культуры (уличные танцы, граффити).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980" y="3604954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</a:t>
            </a:r>
            <a:r>
              <a:rPr lang="en-US" sz="2000" b="1" dirty="0" smtClean="0">
                <a:latin typeface="Constantia" pitchFamily="18" charset="0"/>
                <a:ea typeface="+mj-ea"/>
                <a:cs typeface="+mj-cs"/>
              </a:rPr>
              <a:t>6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.00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18.00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9249" y="4942909"/>
            <a:ext cx="468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Торжественная </a:t>
            </a:r>
          </a:p>
          <a:p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церемония </a:t>
            </a:r>
            <a:r>
              <a:rPr lang="ru-RU" dirty="0">
                <a:latin typeface="Constantia" pitchFamily="18" charset="0"/>
                <a:ea typeface="+mj-ea"/>
                <a:cs typeface="+mj-cs"/>
              </a:rPr>
              <a:t>награждения.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714" y="4930135"/>
            <a:ext cx="1675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19.00 – 20.00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12748" y="5746030"/>
            <a:ext cx="407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  <a:ea typeface="+mj-ea"/>
                <a:cs typeface="+mj-cs"/>
              </a:rPr>
              <a:t>Мультимедийное представление </a:t>
            </a:r>
            <a:endParaRPr lang="ru-RU" dirty="0" smtClean="0">
              <a:latin typeface="Constantia" pitchFamily="18" charset="0"/>
              <a:ea typeface="+mj-ea"/>
              <a:cs typeface="+mj-cs"/>
            </a:endParaRPr>
          </a:p>
          <a:p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«</a:t>
            </a:r>
            <a:r>
              <a:rPr lang="ru-RU" dirty="0">
                <a:latin typeface="Constantia" pitchFamily="18" charset="0"/>
                <a:ea typeface="+mj-ea"/>
                <a:cs typeface="+mj-cs"/>
              </a:rPr>
              <a:t>Во славу России! Во благо людей!»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3852" y="5670460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20.00 – 22.00</a:t>
            </a:r>
          </a:p>
        </p:txBody>
      </p:sp>
      <p:pic>
        <p:nvPicPr>
          <p:cNvPr id="18" name="Picture 3" descr="D:\Леночка\1\фото мероприятий\13-15.09.2013\танцуй, поволжье\_NIC6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8900"/>
            <a:ext cx="2859656" cy="190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D:\Леночка\Фото мероприятий\Граффити\IMG_1654 - копия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9" t="25083" r="5114" b="5591"/>
          <a:stretch/>
        </p:blipFill>
        <p:spPr bwMode="auto">
          <a:xfrm>
            <a:off x="6029836" y="3140968"/>
            <a:ext cx="2934652" cy="1836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D:\Леночка\1\фото мероприятий\День города 2012\_BVA01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5024"/>
            <a:ext cx="2879627" cy="19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79712" y="4409816"/>
            <a:ext cx="468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Техническая пауза.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177" y="4397042"/>
            <a:ext cx="1634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18.00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19.00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1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Рабочий стол\ПЕНЗА\0_aca20_a13d6b71_L!!!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9" t="16434" b="35192"/>
          <a:stretch/>
        </p:blipFill>
        <p:spPr bwMode="auto">
          <a:xfrm>
            <a:off x="0" y="2193241"/>
            <a:ext cx="9144000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Admin\Рабочий стол\ПЕНЗА\0_aca20_a13d6b71_L.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091" b="79426" l="0" r="100000">
                        <a14:foregroundMark x1="3503" y1="26794" x2="37580" y2="52153"/>
                        <a14:foregroundMark x1="4459" y1="30622" x2="4140" y2="55024"/>
                        <a14:foregroundMark x1="5732" y1="58852" x2="15605" y2="69378"/>
                        <a14:foregroundMark x1="16242" y1="71770" x2="40764" y2="63158"/>
                        <a14:foregroundMark x1="22293" y1="52632" x2="22293" y2="52632"/>
                        <a14:foregroundMark x1="9873" y1="48325" x2="9873" y2="48325"/>
                        <a14:foregroundMark x1="10828" y1="40191" x2="10828" y2="40191"/>
                        <a14:foregroundMark x1="5096" y1="25837" x2="39809" y2="21053"/>
                        <a14:foregroundMark x1="31529" y1="30622" x2="31529" y2="30622"/>
                        <a14:foregroundMark x1="31210" y1="35407" x2="31210" y2="35407"/>
                        <a14:foregroundMark x1="14968" y1="30144" x2="14968" y2="30144"/>
                        <a14:foregroundMark x1="22930" y1="33014" x2="22930" y2="33014"/>
                        <a14:foregroundMark x1="40127" y1="21531" x2="62420" y2="18182"/>
                        <a14:foregroundMark x1="63376" y1="18182" x2="92038" y2="34928"/>
                        <a14:foregroundMark x1="91083" y1="36364" x2="93949" y2="39713"/>
                        <a14:foregroundMark x1="92357" y1="37321" x2="98408" y2="47368"/>
                        <a14:foregroundMark x1="43631" y1="54545" x2="67197" y2="62679"/>
                        <a14:foregroundMark x1="65924" y1="64115" x2="82484" y2="67943"/>
                        <a14:foregroundMark x1="83121" y1="69378" x2="99682" y2="47368"/>
                        <a14:foregroundMark x1="12102" y1="35885" x2="28981" y2="48804"/>
                        <a14:foregroundMark x1="6051" y1="47368" x2="16879" y2="57416"/>
                        <a14:foregroundMark x1="16242" y1="31100" x2="36624" y2="3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4" b="22831"/>
          <a:stretch/>
        </p:blipFill>
        <p:spPr bwMode="auto">
          <a:xfrm>
            <a:off x="26039" y="8526"/>
            <a:ext cx="2378987" cy="1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1011" y="188640"/>
            <a:ext cx="4283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Площадь Ленина</a:t>
            </a:r>
          </a:p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15 сентября 2013 года</a:t>
            </a:r>
            <a:endParaRPr lang="ru-RU" sz="32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0203" y="1383229"/>
            <a:ext cx="3629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  <a:ea typeface="+mj-ea"/>
                <a:cs typeface="+mj-cs"/>
              </a:rPr>
              <a:t>Выступление хора им. 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О.В.Гришина </a:t>
            </a:r>
            <a:r>
              <a:rPr lang="ru-RU" dirty="0">
                <a:latin typeface="Constantia" pitchFamily="18" charset="0"/>
                <a:ea typeface="+mj-ea"/>
                <a:cs typeface="+mj-cs"/>
              </a:rPr>
              <a:t>с 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новой программой «Ямщицкая быль».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087" y="1340768"/>
            <a:ext cx="1609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14.</a:t>
            </a:r>
            <a:r>
              <a:rPr lang="en-US" sz="2000" b="1" dirty="0" smtClean="0">
                <a:latin typeface="Constantia" pitchFamily="18" charset="0"/>
                <a:ea typeface="+mj-ea"/>
                <a:cs typeface="+mj-cs"/>
              </a:rPr>
              <a:t>0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15.</a:t>
            </a:r>
            <a:r>
              <a:rPr lang="en-US" sz="2000" b="1" dirty="0" smtClean="0">
                <a:latin typeface="Constantia" pitchFamily="18" charset="0"/>
                <a:ea typeface="+mj-ea"/>
                <a:cs typeface="+mj-cs"/>
              </a:rPr>
              <a:t>0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2186280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Выступление народного хореографического ансамбля «Каблучок» и детского ансамбля народного танца «</a:t>
            </a:r>
            <a:r>
              <a:rPr lang="ru-RU" dirty="0" err="1" smtClean="0">
                <a:latin typeface="Constantia" pitchFamily="18" charset="0"/>
                <a:ea typeface="+mj-ea"/>
                <a:cs typeface="+mj-cs"/>
              </a:rPr>
              <a:t>Игрица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». Новая программа «Вдоль по улице Московской».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132856"/>
            <a:ext cx="157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15.00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15.40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487090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Концертная программа с участием С.Пенкина и Д.Маликова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4829090"/>
            <a:ext cx="1614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17.00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19.00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7169" name="Picture 1" descr="D:\Леночка\Фото мероприятий\Фестиваль Гришина 2013\IMG_08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5852" y="1124744"/>
            <a:ext cx="291814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835696" y="364502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  <a:ea typeface="+mj-ea"/>
                <a:cs typeface="+mj-cs"/>
              </a:rPr>
              <a:t>VIII 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Всероссийский фестиваль «Танцуй, Поволжье!». Концерт государственного академического театра танца «Гжель» (г.Москва)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3645024"/>
            <a:ext cx="157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15.40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17.00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7704" y="544522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Праздничная программа хореографического ансамбля «Зоренька» и коллективов ДШИ «Заря» имени </a:t>
            </a:r>
            <a:r>
              <a:rPr lang="ru-RU" dirty="0" err="1" smtClean="0">
                <a:latin typeface="Constantia" pitchFamily="18" charset="0"/>
                <a:ea typeface="+mj-ea"/>
                <a:cs typeface="+mj-cs"/>
              </a:rPr>
              <a:t>Ю.Е.Яничкина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.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5445224"/>
            <a:ext cx="1621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19.00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21.00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22" name="Picture 2" descr="D:\Леночка\Фото мероприятий\Танцуй, поволжье\ЦХИ\_NIC6933.JPG"/>
          <p:cNvPicPr>
            <a:picLocks noChangeAspect="1" noChangeArrowheads="1"/>
          </p:cNvPicPr>
          <p:nvPr/>
        </p:nvPicPr>
        <p:blipFill>
          <a:blip r:embed="rId6" cstate="print"/>
          <a:srcRect t="13808"/>
          <a:stretch>
            <a:fillRect/>
          </a:stretch>
        </p:blipFill>
        <p:spPr bwMode="auto">
          <a:xfrm>
            <a:off x="6256313" y="3068960"/>
            <a:ext cx="288768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D:\Леночка\1\фото мероприятий\13-15.09.2013\танцуй, поволжье\_NIC68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181" y="4653136"/>
            <a:ext cx="2920819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01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Рабочий стол\ПЕНЗА\0_aca20_a13d6b71_L!!!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9" t="16434" b="35192"/>
          <a:stretch/>
        </p:blipFill>
        <p:spPr bwMode="auto">
          <a:xfrm>
            <a:off x="0" y="2281606"/>
            <a:ext cx="9144000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Admin\Рабочий стол\ПЕНЗА\0_aca20_a13d6b71_L.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091" b="79426" l="0" r="100000">
                        <a14:foregroundMark x1="3503" y1="26794" x2="37580" y2="52153"/>
                        <a14:foregroundMark x1="4459" y1="30622" x2="4140" y2="55024"/>
                        <a14:foregroundMark x1="5732" y1="58852" x2="15605" y2="69378"/>
                        <a14:foregroundMark x1="16242" y1="71770" x2="40764" y2="63158"/>
                        <a14:foregroundMark x1="22293" y1="52632" x2="22293" y2="52632"/>
                        <a14:foregroundMark x1="9873" y1="48325" x2="9873" y2="48325"/>
                        <a14:foregroundMark x1="10828" y1="40191" x2="10828" y2="40191"/>
                        <a14:foregroundMark x1="5096" y1="25837" x2="39809" y2="21053"/>
                        <a14:foregroundMark x1="31529" y1="30622" x2="31529" y2="30622"/>
                        <a14:foregroundMark x1="31210" y1="35407" x2="31210" y2="35407"/>
                        <a14:foregroundMark x1="14968" y1="30144" x2="14968" y2="30144"/>
                        <a14:foregroundMark x1="22930" y1="33014" x2="22930" y2="33014"/>
                        <a14:foregroundMark x1="40127" y1="21531" x2="62420" y2="18182"/>
                        <a14:foregroundMark x1="63376" y1="18182" x2="92038" y2="34928"/>
                        <a14:foregroundMark x1="91083" y1="36364" x2="93949" y2="39713"/>
                        <a14:foregroundMark x1="92357" y1="37321" x2="98408" y2="47368"/>
                        <a14:foregroundMark x1="43631" y1="54545" x2="67197" y2="62679"/>
                        <a14:foregroundMark x1="65924" y1="64115" x2="82484" y2="67943"/>
                        <a14:foregroundMark x1="83121" y1="69378" x2="99682" y2="47368"/>
                        <a14:foregroundMark x1="12102" y1="35885" x2="28981" y2="48804"/>
                        <a14:foregroundMark x1="6051" y1="47368" x2="16879" y2="57416"/>
                        <a14:foregroundMark x1="16242" y1="31100" x2="36624" y2="3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4" b="22831"/>
          <a:stretch/>
        </p:blipFill>
        <p:spPr bwMode="auto">
          <a:xfrm>
            <a:off x="26039" y="8526"/>
            <a:ext cx="2378987" cy="1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2088" y="548680"/>
            <a:ext cx="4296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onstantia" pitchFamily="18" charset="0"/>
                <a:ea typeface="+mj-ea"/>
                <a:cs typeface="+mj-cs"/>
              </a:rPr>
              <a:t>Фонтанная </a:t>
            </a:r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площадь</a:t>
            </a:r>
          </a:p>
          <a:p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14 сентября 2013 года</a:t>
            </a:r>
            <a:endParaRPr lang="ru-RU" sz="32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9640" y="1628800"/>
            <a:ext cx="648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  <a:ea typeface="+mj-ea"/>
                <a:cs typeface="+mj-cs"/>
              </a:rPr>
              <a:t>Торжественное открытие выставки мастеров декоративно-прикладного искусства «Живые истоки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».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88730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11.00 – 12.00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2564904"/>
            <a:ext cx="1538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12.30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15.30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2564904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tantia" pitchFamily="18" charset="0"/>
                <a:ea typeface="+mj-ea"/>
                <a:cs typeface="+mj-cs"/>
              </a:rPr>
              <a:t>XI </a:t>
            </a:r>
            <a:r>
              <a:rPr lang="ru-RU" dirty="0">
                <a:latin typeface="Constantia" pitchFamily="18" charset="0"/>
                <a:ea typeface="+mj-ea"/>
                <a:cs typeface="+mj-cs"/>
              </a:rPr>
              <a:t>открытый городской фестиваль детского и юношеского творчества «Изумрудный город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». Конкурс детского рисунка. Запуск аэростата (катание детей от 7 до 14 лет).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765" y="6331966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16.30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19.00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6372036"/>
            <a:ext cx="6540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  <a:ea typeface="+mj-ea"/>
                <a:cs typeface="+mj-cs"/>
              </a:rPr>
              <a:t>Концерт Лауреатов конкурса на лучшую песню о 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Пензе.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9" name="Picture 2" descr="\\Великанова-пк\общий\Маркелова\календарь\изумрудный город\_NIC95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1280"/>
            <a:ext cx="2989148" cy="1988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\\Великанова-пк\общий\Маркелова\календарь\изумрудный город\_NIC95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21319"/>
            <a:ext cx="3240360" cy="2155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\\Великанова-пк\общий\Маркелова\календарь\изумрудный город\_NIC97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505296"/>
            <a:ext cx="3122201" cy="2077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11560" y="2132856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12.00 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12.30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39752" y="220486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«Газета «Наша Пенза» – родному городу». Творческая акция.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765" y="5733256"/>
            <a:ext cx="1554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15.30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16.30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5773326"/>
            <a:ext cx="654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  <a:ea typeface="+mj-ea"/>
                <a:cs typeface="+mj-cs"/>
              </a:rPr>
              <a:t>Концерт 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группы «Белый день». Валерий Семин (г.Москва). Песни на стихи пензенских поэтов.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Рабочий стол\ПЕНЗА\0_aca20_a13d6b71_L!!!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9" t="16434" b="35192"/>
          <a:stretch/>
        </p:blipFill>
        <p:spPr bwMode="auto">
          <a:xfrm>
            <a:off x="0" y="2193241"/>
            <a:ext cx="9144000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Admin\Рабочий стол\ПЕНЗА\0_aca20_a13d6b71_L.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091" b="79426" l="0" r="100000">
                        <a14:foregroundMark x1="3503" y1="26794" x2="37580" y2="52153"/>
                        <a14:foregroundMark x1="4459" y1="30622" x2="4140" y2="55024"/>
                        <a14:foregroundMark x1="5732" y1="58852" x2="15605" y2="69378"/>
                        <a14:foregroundMark x1="16242" y1="71770" x2="40764" y2="63158"/>
                        <a14:foregroundMark x1="22293" y1="52632" x2="22293" y2="52632"/>
                        <a14:foregroundMark x1="9873" y1="48325" x2="9873" y2="48325"/>
                        <a14:foregroundMark x1="10828" y1="40191" x2="10828" y2="40191"/>
                        <a14:foregroundMark x1="5096" y1="25837" x2="39809" y2="21053"/>
                        <a14:foregroundMark x1="31529" y1="30622" x2="31529" y2="30622"/>
                        <a14:foregroundMark x1="31210" y1="35407" x2="31210" y2="35407"/>
                        <a14:foregroundMark x1="14968" y1="30144" x2="14968" y2="30144"/>
                        <a14:foregroundMark x1="22930" y1="33014" x2="22930" y2="33014"/>
                        <a14:foregroundMark x1="40127" y1="21531" x2="62420" y2="18182"/>
                        <a14:foregroundMark x1="63376" y1="18182" x2="92038" y2="34928"/>
                        <a14:foregroundMark x1="91083" y1="36364" x2="93949" y2="39713"/>
                        <a14:foregroundMark x1="92357" y1="37321" x2="98408" y2="47368"/>
                        <a14:foregroundMark x1="43631" y1="54545" x2="67197" y2="62679"/>
                        <a14:foregroundMark x1="65924" y1="64115" x2="82484" y2="67943"/>
                        <a14:foregroundMark x1="83121" y1="69378" x2="99682" y2="47368"/>
                        <a14:foregroundMark x1="12102" y1="35885" x2="28981" y2="48804"/>
                        <a14:foregroundMark x1="6051" y1="47368" x2="16879" y2="57416"/>
                        <a14:foregroundMark x1="16242" y1="31100" x2="36624" y2="3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4" b="22831"/>
          <a:stretch/>
        </p:blipFill>
        <p:spPr bwMode="auto">
          <a:xfrm>
            <a:off x="26039" y="8526"/>
            <a:ext cx="2378987" cy="1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404664"/>
            <a:ext cx="4296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onstantia" pitchFamily="18" charset="0"/>
                <a:ea typeface="+mj-ea"/>
                <a:cs typeface="+mj-cs"/>
              </a:rPr>
              <a:t>Фонтанная </a:t>
            </a:r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площадь</a:t>
            </a:r>
          </a:p>
          <a:p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15 сентября 2013 года</a:t>
            </a:r>
            <a:endParaRPr lang="ru-RU" sz="32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640" y="1988840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12.30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13.30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2060848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  <a:ea typeface="+mj-ea"/>
                <a:cs typeface="+mj-cs"/>
              </a:rPr>
              <a:t>Торжественное закрытие, 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Всероссийской выставки </a:t>
            </a:r>
            <a:r>
              <a:rPr lang="ru-RU" dirty="0" smtClean="0">
                <a:latin typeface="Constantia" pitchFamily="18" charset="0"/>
              </a:rPr>
              <a:t>мастеров декоративно-прикладного искусства «Живые истоки». </a:t>
            </a:r>
          </a:p>
          <a:p>
            <a:r>
              <a:rPr lang="ru-RU" dirty="0" smtClean="0">
                <a:latin typeface="Constantia" pitchFamily="18" charset="0"/>
              </a:rPr>
              <a:t>Выступление фольклорных коллективов – лауреатов </a:t>
            </a:r>
            <a:r>
              <a:rPr lang="en-US" dirty="0" smtClean="0">
                <a:latin typeface="Constantia" pitchFamily="18" charset="0"/>
              </a:rPr>
              <a:t>XI </a:t>
            </a:r>
            <a:r>
              <a:rPr lang="ru-RU" dirty="0" smtClean="0">
                <a:latin typeface="Constantia" pitchFamily="18" charset="0"/>
              </a:rPr>
              <a:t>конкурса исполнителей народной песни им. Л.А.Руслановой.</a:t>
            </a:r>
          </a:p>
          <a:p>
            <a:r>
              <a:rPr lang="ru-RU" dirty="0" smtClean="0">
                <a:latin typeface="Constantia" pitchFamily="18" charset="0"/>
              </a:rPr>
              <a:t>Запуск аэростата (катание детей от 7 до 14 лет) 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512" y="5877272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14.30 – 16.00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1054" y="5908050"/>
            <a:ext cx="332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nstantia" pitchFamily="18" charset="0"/>
                <a:ea typeface="+mj-ea"/>
                <a:cs typeface="+mj-cs"/>
              </a:rPr>
              <a:t>Фестиваль «</a:t>
            </a:r>
            <a:r>
              <a:rPr lang="ru-RU" dirty="0" err="1">
                <a:latin typeface="Constantia" pitchFamily="18" charset="0"/>
                <a:ea typeface="+mj-ea"/>
                <a:cs typeface="+mj-cs"/>
              </a:rPr>
              <a:t>Сурская</a:t>
            </a:r>
            <a:r>
              <a:rPr lang="ru-RU" dirty="0">
                <a:latin typeface="Constantia" pitchFamily="18" charset="0"/>
                <a:ea typeface="+mj-ea"/>
                <a:cs typeface="+mj-cs"/>
              </a:rPr>
              <a:t> невеста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».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404" y="6237312"/>
            <a:ext cx="163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16.00 – 19.00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3263" y="6237312"/>
            <a:ext cx="681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  <a:ea typeface="+mj-ea"/>
                <a:cs typeface="+mj-cs"/>
              </a:rPr>
              <a:t>Модная 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точка. Дефиле пензенских моделей. </a:t>
            </a:r>
          </a:p>
          <a:p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Презентация модных коллекций.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7409" name="Picture 1" descr="D:\Леночка\Фото мероприятий\Конкурс Руслановой\08.jpg"/>
          <p:cNvPicPr>
            <a:picLocks noChangeAspect="1" noChangeArrowheads="1"/>
          </p:cNvPicPr>
          <p:nvPr/>
        </p:nvPicPr>
        <p:blipFill>
          <a:blip r:embed="rId5" cstate="print"/>
          <a:srcRect l="5374" r="10002" b="11546"/>
          <a:stretch>
            <a:fillRect/>
          </a:stretch>
        </p:blipFill>
        <p:spPr bwMode="auto">
          <a:xfrm>
            <a:off x="5940153" y="1556792"/>
            <a:ext cx="3059832" cy="213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D:\Леночка\Фото мероприятий\Сурская невеста\x_fc15735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3077659" cy="204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5536" y="1412776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11.30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12.30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142555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Гала-концерт конкурса «Подари городу песню» (газета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 Пенза»).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757082"/>
            <a:ext cx="1583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13.30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14.30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2" y="479715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Творческое выступление председателя жюри конкурса на лучшую песню о Пензе, заслуженного артиста России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Осиашвили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(г.Москва).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9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Рабочий стол\ПЕНЗА\0_aca20_a13d6b71_L!!!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9" t="16434" b="35192"/>
          <a:stretch/>
        </p:blipFill>
        <p:spPr bwMode="auto">
          <a:xfrm>
            <a:off x="0" y="2193241"/>
            <a:ext cx="9144000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Admin\Рабочий стол\ПЕНЗА\0_aca20_a13d6b71_L.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091" b="79426" l="0" r="100000">
                        <a14:foregroundMark x1="3503" y1="26794" x2="37580" y2="52153"/>
                        <a14:foregroundMark x1="4459" y1="30622" x2="4140" y2="55024"/>
                        <a14:foregroundMark x1="5732" y1="58852" x2="15605" y2="69378"/>
                        <a14:foregroundMark x1="16242" y1="71770" x2="40764" y2="63158"/>
                        <a14:foregroundMark x1="22293" y1="52632" x2="22293" y2="52632"/>
                        <a14:foregroundMark x1="9873" y1="48325" x2="9873" y2="48325"/>
                        <a14:foregroundMark x1="10828" y1="40191" x2="10828" y2="40191"/>
                        <a14:foregroundMark x1="5096" y1="25837" x2="39809" y2="21053"/>
                        <a14:foregroundMark x1="31529" y1="30622" x2="31529" y2="30622"/>
                        <a14:foregroundMark x1="31210" y1="35407" x2="31210" y2="35407"/>
                        <a14:foregroundMark x1="14968" y1="30144" x2="14968" y2="30144"/>
                        <a14:foregroundMark x1="22930" y1="33014" x2="22930" y2="33014"/>
                        <a14:foregroundMark x1="40127" y1="21531" x2="62420" y2="18182"/>
                        <a14:foregroundMark x1="63376" y1="18182" x2="92038" y2="34928"/>
                        <a14:foregroundMark x1="91083" y1="36364" x2="93949" y2="39713"/>
                        <a14:foregroundMark x1="92357" y1="37321" x2="98408" y2="47368"/>
                        <a14:foregroundMark x1="43631" y1="54545" x2="67197" y2="62679"/>
                        <a14:foregroundMark x1="65924" y1="64115" x2="82484" y2="67943"/>
                        <a14:foregroundMark x1="83121" y1="69378" x2="99682" y2="47368"/>
                        <a14:foregroundMark x1="12102" y1="35885" x2="28981" y2="48804"/>
                        <a14:foregroundMark x1="6051" y1="47368" x2="16879" y2="57416"/>
                        <a14:foregroundMark x1="16242" y1="31100" x2="36624" y2="3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4" b="22831"/>
          <a:stretch/>
        </p:blipFill>
        <p:spPr bwMode="auto">
          <a:xfrm>
            <a:off x="26039" y="8526"/>
            <a:ext cx="2378987" cy="1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4380" y="476672"/>
            <a:ext cx="45838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Театральная площадь</a:t>
            </a:r>
          </a:p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14 сентября 2013 года</a:t>
            </a:r>
            <a:endParaRPr lang="ru-RU" sz="32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9" y="1484784"/>
            <a:ext cx="3600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smtClean="0">
                <a:latin typeface="Constantia" pitchFamily="18" charset="0"/>
              </a:rPr>
              <a:t>V</a:t>
            </a:r>
            <a:r>
              <a:rPr lang="ru-RU" sz="1700" dirty="0" smtClean="0">
                <a:latin typeface="Constantia" pitchFamily="18" charset="0"/>
              </a:rPr>
              <a:t> Межрегиональный </a:t>
            </a:r>
            <a:r>
              <a:rPr lang="ru-RU" sz="1700" dirty="0">
                <a:latin typeface="Constantia" pitchFamily="18" charset="0"/>
              </a:rPr>
              <a:t>фестиваль-конкурс «Песни родной стороны» им. А.Г. Тархова.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293096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16.30 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348880"/>
            <a:ext cx="3742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tantia" pitchFamily="18" charset="0"/>
              </a:rPr>
              <a:t>III </a:t>
            </a:r>
            <a:r>
              <a:rPr lang="ru-RU" dirty="0">
                <a:latin typeface="Constantia" pitchFamily="18" charset="0"/>
              </a:rPr>
              <a:t>фестиваль этнической музыки и культуры «Крепость Русь». Выступление гостей фестиваля (</a:t>
            </a:r>
            <a:r>
              <a:rPr lang="ru-RU" dirty="0" err="1">
                <a:latin typeface="Constantia" pitchFamily="18" charset="0"/>
              </a:rPr>
              <a:t>гр.Садко</a:t>
            </a:r>
            <a:r>
              <a:rPr lang="ru-RU" dirty="0">
                <a:latin typeface="Constantia" pitchFamily="18" charset="0"/>
              </a:rPr>
              <a:t>, ансамбль </a:t>
            </a:r>
            <a:r>
              <a:rPr lang="ru-RU" dirty="0" err="1">
                <a:latin typeface="Constantia" pitchFamily="18" charset="0"/>
              </a:rPr>
              <a:t>им.Г.Заволокина</a:t>
            </a:r>
            <a:r>
              <a:rPr lang="ru-RU" dirty="0">
                <a:latin typeface="Constantia" pitchFamily="18" charset="0"/>
              </a:rPr>
              <a:t> «</a:t>
            </a:r>
            <a:r>
              <a:rPr lang="ru-RU" dirty="0" err="1">
                <a:latin typeface="Constantia" pitchFamily="18" charset="0"/>
              </a:rPr>
              <a:t>Частушка»,мужской</a:t>
            </a:r>
            <a:r>
              <a:rPr lang="ru-RU" dirty="0">
                <a:latin typeface="Constantia" pitchFamily="18" charset="0"/>
              </a:rPr>
              <a:t> хор «</a:t>
            </a:r>
            <a:r>
              <a:rPr lang="ru-RU" dirty="0" err="1">
                <a:latin typeface="Constantia" pitchFamily="18" charset="0"/>
              </a:rPr>
              <a:t>Пересвет</a:t>
            </a:r>
            <a:r>
              <a:rPr lang="ru-RU" dirty="0">
                <a:latin typeface="Constantia" pitchFamily="18" charset="0"/>
              </a:rPr>
              <a:t>»).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08810"/>
            <a:ext cx="1580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13.30 – </a:t>
            </a:r>
            <a:r>
              <a:rPr lang="ru-RU" sz="2000" b="1" dirty="0" smtClean="0">
                <a:latin typeface="Constantia" pitchFamily="18" charset="0"/>
              </a:rPr>
              <a:t>19.00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5879" y="5385990"/>
            <a:ext cx="3926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</a:rPr>
              <a:t>Концерт джазовой музыки. Выступление «Джаз-Круиз», городских джазовых </a:t>
            </a:r>
            <a:r>
              <a:rPr lang="ru-RU" dirty="0" smtClean="0">
                <a:latin typeface="Constantia" pitchFamily="18" charset="0"/>
              </a:rPr>
              <a:t>коллективов.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373216"/>
            <a:ext cx="164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19.00 – 20.30</a:t>
            </a:r>
          </a:p>
        </p:txBody>
      </p:sp>
      <p:pic>
        <p:nvPicPr>
          <p:cNvPr id="13" name="Picture 2" descr="\\Великанова-пк\общий\Маркелова\13-15.09.2013\крепость русь\DSC_4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484784"/>
            <a:ext cx="3453562" cy="229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D:\Леночка\1\фото мероприятий\13-15.09.2013\крепость русь\_BVA006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3" t="9425" b="15531"/>
          <a:stretch/>
        </p:blipFill>
        <p:spPr bwMode="auto">
          <a:xfrm>
            <a:off x="5796135" y="2996952"/>
            <a:ext cx="3355911" cy="1829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Леночка\Фото мероприятий\Крепость русь 2012\_BVA0081.JPG"/>
          <p:cNvPicPr>
            <a:picLocks noChangeAspect="1" noChangeArrowheads="1"/>
          </p:cNvPicPr>
          <p:nvPr/>
        </p:nvPicPr>
        <p:blipFill>
          <a:blip r:embed="rId7" cstate="print"/>
          <a:srcRect l="10151" r="11174"/>
          <a:stretch>
            <a:fillRect/>
          </a:stretch>
        </p:blipFill>
        <p:spPr bwMode="auto">
          <a:xfrm>
            <a:off x="5724127" y="4437113"/>
            <a:ext cx="2697027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51520" y="1444714"/>
            <a:ext cx="1567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12.00 – 13.30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3688" y="4437112"/>
            <a:ext cx="38884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Constantia" pitchFamily="18" charset="0"/>
              </a:rPr>
              <a:t>Выступление кавалерийского почетного эскорта Президентского полка СКМК ФСО РФ</a:t>
            </a:r>
            <a:endParaRPr lang="ru-RU" sz="17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6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Рабочий стол\ПЕНЗА\0_aca20_a13d6b71_L!!!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9" t="16434" b="35192"/>
          <a:stretch/>
        </p:blipFill>
        <p:spPr bwMode="auto">
          <a:xfrm>
            <a:off x="0" y="2207999"/>
            <a:ext cx="9144000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Admin\Рабочий стол\ПЕНЗА\0_aca20_a13d6b71_L.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091" b="79426" l="0" r="100000">
                        <a14:foregroundMark x1="3503" y1="26794" x2="37580" y2="52153"/>
                        <a14:foregroundMark x1="4459" y1="30622" x2="4140" y2="55024"/>
                        <a14:foregroundMark x1="5732" y1="58852" x2="15605" y2="69378"/>
                        <a14:foregroundMark x1="16242" y1="71770" x2="40764" y2="63158"/>
                        <a14:foregroundMark x1="22293" y1="52632" x2="22293" y2="52632"/>
                        <a14:foregroundMark x1="9873" y1="48325" x2="9873" y2="48325"/>
                        <a14:foregroundMark x1="10828" y1="40191" x2="10828" y2="40191"/>
                        <a14:foregroundMark x1="5096" y1="25837" x2="39809" y2="21053"/>
                        <a14:foregroundMark x1="31529" y1="30622" x2="31529" y2="30622"/>
                        <a14:foregroundMark x1="31210" y1="35407" x2="31210" y2="35407"/>
                        <a14:foregroundMark x1="14968" y1="30144" x2="14968" y2="30144"/>
                        <a14:foregroundMark x1="22930" y1="33014" x2="22930" y2="33014"/>
                        <a14:foregroundMark x1="40127" y1="21531" x2="62420" y2="18182"/>
                        <a14:foregroundMark x1="63376" y1="18182" x2="92038" y2="34928"/>
                        <a14:foregroundMark x1="91083" y1="36364" x2="93949" y2="39713"/>
                        <a14:foregroundMark x1="92357" y1="37321" x2="98408" y2="47368"/>
                        <a14:foregroundMark x1="43631" y1="54545" x2="67197" y2="62679"/>
                        <a14:foregroundMark x1="65924" y1="64115" x2="82484" y2="67943"/>
                        <a14:foregroundMark x1="83121" y1="69378" x2="99682" y2="47368"/>
                        <a14:foregroundMark x1="12102" y1="35885" x2="28981" y2="48804"/>
                        <a14:foregroundMark x1="6051" y1="47368" x2="16879" y2="57416"/>
                        <a14:foregroundMark x1="16242" y1="31100" x2="36624" y2="3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4" b="22831"/>
          <a:stretch/>
        </p:blipFill>
        <p:spPr bwMode="auto">
          <a:xfrm>
            <a:off x="26039" y="8526"/>
            <a:ext cx="2378987" cy="1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404664"/>
            <a:ext cx="45838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Театральная площадь</a:t>
            </a:r>
          </a:p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15 сентября 2013 года</a:t>
            </a:r>
            <a:endParaRPr lang="ru-RU" sz="32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0203" y="1484784"/>
            <a:ext cx="42059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Constantia" pitchFamily="18" charset="0"/>
              </a:rPr>
              <a:t>III </a:t>
            </a:r>
            <a:r>
              <a:rPr lang="ru-RU" sz="1700" dirty="0">
                <a:latin typeface="Constantia" pitchFamily="18" charset="0"/>
              </a:rPr>
              <a:t>фестиваль этнической музыки и культуры «Крепость Русь». Концерт </a:t>
            </a:r>
            <a:r>
              <a:rPr lang="ru-RU" sz="1700" dirty="0" smtClean="0">
                <a:latin typeface="Constantia" pitchFamily="18" charset="0"/>
              </a:rPr>
              <a:t>лауреатов – гг. Москва, Санкт-Петербург, Самара, Тамбов, Саратов, Волгоград, Нижний Новгород, Владимир, Суздаль, Муром, Вологда, Томск, Омск, Екатеринбург, Тула, Тверь, Рязань)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484784"/>
            <a:ext cx="156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12.30 – 15.00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3618890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</a:rPr>
              <a:t>Межрегиональный фестиваль хоровой музыки «Гласом моим ко Господу </a:t>
            </a:r>
            <a:r>
              <a:rPr lang="ru-RU" dirty="0" err="1">
                <a:latin typeface="Constantia" pitchFamily="18" charset="0"/>
              </a:rPr>
              <a:t>воззвах</a:t>
            </a:r>
            <a:r>
              <a:rPr lang="ru-RU" dirty="0">
                <a:latin typeface="Constantia" pitchFamily="18" charset="0"/>
              </a:rPr>
              <a:t>» им. </a:t>
            </a:r>
            <a:r>
              <a:rPr lang="ru-RU" dirty="0" err="1">
                <a:latin typeface="Constantia" pitchFamily="18" charset="0"/>
              </a:rPr>
              <a:t>А.А.Архангельского</a:t>
            </a:r>
            <a:r>
              <a:rPr lang="ru-RU" dirty="0">
                <a:latin typeface="Constantia" pitchFamily="18" charset="0"/>
              </a:rPr>
              <a:t>. Гости фестиваля – Могилевская городская капелла, Губернаторская капелла (</a:t>
            </a:r>
            <a:r>
              <a:rPr lang="ru-RU" dirty="0" err="1">
                <a:latin typeface="Constantia" pitchFamily="18" charset="0"/>
              </a:rPr>
              <a:t>г.Пенза</a:t>
            </a:r>
            <a:r>
              <a:rPr lang="ru-RU" dirty="0">
                <a:latin typeface="Constantia" pitchFamily="18" charset="0"/>
              </a:rPr>
              <a:t>), детский хор «Ровесник» (</a:t>
            </a:r>
            <a:r>
              <a:rPr lang="ru-RU" dirty="0" err="1">
                <a:latin typeface="Constantia" pitchFamily="18" charset="0"/>
              </a:rPr>
              <a:t>г.Сызрань</a:t>
            </a:r>
            <a:r>
              <a:rPr lang="ru-RU" dirty="0">
                <a:latin typeface="Constantia" pitchFamily="18" charset="0"/>
              </a:rPr>
              <a:t>), вокальный ансамбль «Аура» (</a:t>
            </a:r>
            <a:r>
              <a:rPr lang="ru-RU" dirty="0" err="1">
                <a:latin typeface="Constantia" pitchFamily="18" charset="0"/>
              </a:rPr>
              <a:t>г.Новокуйбышевск</a:t>
            </a:r>
            <a:r>
              <a:rPr lang="ru-RU" dirty="0">
                <a:latin typeface="Constantia" pitchFamily="18" charset="0"/>
              </a:rPr>
              <a:t>), хор «Эдельвейс» (</a:t>
            </a:r>
            <a:r>
              <a:rPr lang="ru-RU" dirty="0" err="1">
                <a:latin typeface="Constantia" pitchFamily="18" charset="0"/>
              </a:rPr>
              <a:t>г.Чапаевск</a:t>
            </a:r>
            <a:r>
              <a:rPr lang="ru-RU" dirty="0">
                <a:latin typeface="Constantia" pitchFamily="18" charset="0"/>
              </a:rPr>
              <a:t>), детские хоры (</a:t>
            </a:r>
            <a:r>
              <a:rPr lang="ru-RU" dirty="0" err="1">
                <a:latin typeface="Constantia" pitchFamily="18" charset="0"/>
              </a:rPr>
              <a:t>г.Пенза</a:t>
            </a:r>
            <a:r>
              <a:rPr lang="ru-RU" dirty="0" smtClean="0">
                <a:latin typeface="Constantia" pitchFamily="18" charset="0"/>
              </a:rPr>
              <a:t>).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604954"/>
            <a:ext cx="165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15.00 – 20.00</a:t>
            </a:r>
          </a:p>
        </p:txBody>
      </p:sp>
      <p:pic>
        <p:nvPicPr>
          <p:cNvPr id="1026" name="Picture 2" descr="D:\Леночка\Фото мероприятий\День города 2012\_BVA0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1" y="1700807"/>
            <a:ext cx="3184437" cy="211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Леночка\Фото мероприятий\День города 2012\_BVA00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920765"/>
            <a:ext cx="3203848" cy="2127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896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Рабочий стол\ПЕНЗА\0_aca20_a13d6b71_L!!!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9" t="16434" b="35192"/>
          <a:stretch/>
        </p:blipFill>
        <p:spPr bwMode="auto">
          <a:xfrm>
            <a:off x="0" y="2193241"/>
            <a:ext cx="9144000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Admin\Рабочий стол\ПЕНЗА\0_aca20_a13d6b71_L.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091" b="79426" l="0" r="100000">
                        <a14:foregroundMark x1="3503" y1="26794" x2="37580" y2="52153"/>
                        <a14:foregroundMark x1="4459" y1="30622" x2="4140" y2="55024"/>
                        <a14:foregroundMark x1="5732" y1="58852" x2="15605" y2="69378"/>
                        <a14:foregroundMark x1="16242" y1="71770" x2="40764" y2="63158"/>
                        <a14:foregroundMark x1="22293" y1="52632" x2="22293" y2="52632"/>
                        <a14:foregroundMark x1="9873" y1="48325" x2="9873" y2="48325"/>
                        <a14:foregroundMark x1="10828" y1="40191" x2="10828" y2="40191"/>
                        <a14:foregroundMark x1="5096" y1="25837" x2="39809" y2="21053"/>
                        <a14:foregroundMark x1="31529" y1="30622" x2="31529" y2="30622"/>
                        <a14:foregroundMark x1="31210" y1="35407" x2="31210" y2="35407"/>
                        <a14:foregroundMark x1="14968" y1="30144" x2="14968" y2="30144"/>
                        <a14:foregroundMark x1="22930" y1="33014" x2="22930" y2="33014"/>
                        <a14:foregroundMark x1="40127" y1="21531" x2="62420" y2="18182"/>
                        <a14:foregroundMark x1="63376" y1="18182" x2="92038" y2="34928"/>
                        <a14:foregroundMark x1="91083" y1="36364" x2="93949" y2="39713"/>
                        <a14:foregroundMark x1="92357" y1="37321" x2="98408" y2="47368"/>
                        <a14:foregroundMark x1="43631" y1="54545" x2="67197" y2="62679"/>
                        <a14:foregroundMark x1="65924" y1="64115" x2="82484" y2="67943"/>
                        <a14:foregroundMark x1="83121" y1="69378" x2="99682" y2="47368"/>
                        <a14:foregroundMark x1="12102" y1="35885" x2="28981" y2="48804"/>
                        <a14:foregroundMark x1="6051" y1="47368" x2="16879" y2="57416"/>
                        <a14:foregroundMark x1="16242" y1="31100" x2="36624" y2="3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4" b="22831"/>
          <a:stretch/>
        </p:blipFill>
        <p:spPr bwMode="auto">
          <a:xfrm>
            <a:off x="26039" y="8526"/>
            <a:ext cx="2378987" cy="1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6968" y="476672"/>
            <a:ext cx="51012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Площадь имени Жукова</a:t>
            </a:r>
          </a:p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14 сентября 2013 года</a:t>
            </a:r>
            <a:endParaRPr lang="ru-RU" sz="32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5026" y="1484784"/>
            <a:ext cx="648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Выступление Президентского оркестра, роты специального караула, кавалерийского почетного эскорта Президентского полка СКМК </a:t>
            </a:r>
            <a:r>
              <a:rPr lang="ru-RU" dirty="0" err="1" smtClean="0">
                <a:latin typeface="Constantia" pitchFamily="18" charset="0"/>
                <a:ea typeface="+mj-ea"/>
                <a:cs typeface="+mj-cs"/>
              </a:rPr>
              <a:t>Фсо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 РФ. Высотное шоу Федерации альпинизма Пензенской области </a:t>
            </a:r>
            <a:r>
              <a:rPr lang="ru-RU" dirty="0">
                <a:latin typeface="Constantia" pitchFamily="18" charset="0"/>
                <a:ea typeface="+mj-ea"/>
                <a:cs typeface="+mj-cs"/>
              </a:rPr>
              <a:t>на здании 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Триумфа. </a:t>
            </a:r>
            <a:r>
              <a:rPr lang="ru-RU" dirty="0" smtClean="0">
                <a:latin typeface="Constantia" pitchFamily="18" charset="0"/>
              </a:rPr>
              <a:t>Шествие районов города Пензы.</a:t>
            </a:r>
            <a:endParaRPr lang="ru-RU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509" y="1412776"/>
            <a:ext cx="1589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10.00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12.30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8" name="Picture 2" descr="G:\вертикальный балет\x_d1b890e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45974"/>
            <a:ext cx="3096344" cy="2066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ajournaliv.ru/wp-content/uploads/2012/09/IMG_6918.jpg"/>
          <p:cNvPicPr>
            <a:picLocks noChangeAspect="1" noChangeArrowheads="1"/>
          </p:cNvPicPr>
          <p:nvPr/>
        </p:nvPicPr>
        <p:blipFill>
          <a:blip r:embed="rId6" cstate="print"/>
          <a:srcRect l="10251" t="5922" b="3281"/>
          <a:stretch>
            <a:fillRect/>
          </a:stretch>
        </p:blipFill>
        <p:spPr bwMode="auto">
          <a:xfrm>
            <a:off x="179511" y="2826891"/>
            <a:ext cx="3219375" cy="211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D:\Леночка\1\фото мероприятий\13-15.09.2013\площадь им.Жукова\DSC_02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3" y="4644477"/>
            <a:ext cx="3145227" cy="2110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D:\Леночка\1\фото мероприятий\13-15.09.2013\площадь им.Жукова\DSC_03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39" y="4570604"/>
            <a:ext cx="3219375" cy="215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D:\Леночка\1\фото мероприятий\13-15.09.2013\площадь им.Жукова\DSC_027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2992126"/>
            <a:ext cx="2995412" cy="201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139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Рабочий стол\ПЕНЗА\0_aca20_a13d6b71_L!!!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9" t="16434" b="35192"/>
          <a:stretch/>
        </p:blipFill>
        <p:spPr bwMode="auto">
          <a:xfrm>
            <a:off x="0" y="2193241"/>
            <a:ext cx="9144000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Admin\Рабочий стол\ПЕНЗА\0_aca20_a13d6b71_L.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091" b="79426" l="0" r="100000">
                        <a14:foregroundMark x1="3503" y1="26794" x2="37580" y2="52153"/>
                        <a14:foregroundMark x1="4459" y1="30622" x2="4140" y2="55024"/>
                        <a14:foregroundMark x1="5732" y1="58852" x2="15605" y2="69378"/>
                        <a14:foregroundMark x1="16242" y1="71770" x2="40764" y2="63158"/>
                        <a14:foregroundMark x1="22293" y1="52632" x2="22293" y2="52632"/>
                        <a14:foregroundMark x1="9873" y1="48325" x2="9873" y2="48325"/>
                        <a14:foregroundMark x1="10828" y1="40191" x2="10828" y2="40191"/>
                        <a14:foregroundMark x1="5096" y1="25837" x2="39809" y2="21053"/>
                        <a14:foregroundMark x1="31529" y1="30622" x2="31529" y2="30622"/>
                        <a14:foregroundMark x1="31210" y1="35407" x2="31210" y2="35407"/>
                        <a14:foregroundMark x1="14968" y1="30144" x2="14968" y2="30144"/>
                        <a14:foregroundMark x1="22930" y1="33014" x2="22930" y2="33014"/>
                        <a14:foregroundMark x1="40127" y1="21531" x2="62420" y2="18182"/>
                        <a14:foregroundMark x1="63376" y1="18182" x2="92038" y2="34928"/>
                        <a14:foregroundMark x1="91083" y1="36364" x2="93949" y2="39713"/>
                        <a14:foregroundMark x1="92357" y1="37321" x2="98408" y2="47368"/>
                        <a14:foregroundMark x1="43631" y1="54545" x2="67197" y2="62679"/>
                        <a14:foregroundMark x1="65924" y1="64115" x2="82484" y2="67943"/>
                        <a14:foregroundMark x1="83121" y1="69378" x2="99682" y2="47368"/>
                        <a14:foregroundMark x1="12102" y1="35885" x2="28981" y2="48804"/>
                        <a14:foregroundMark x1="6051" y1="47368" x2="16879" y2="57416"/>
                        <a14:foregroundMark x1="16242" y1="31100" x2="36624" y2="3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4" b="22831"/>
          <a:stretch/>
        </p:blipFill>
        <p:spPr bwMode="auto">
          <a:xfrm>
            <a:off x="26039" y="8526"/>
            <a:ext cx="2378987" cy="1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7162" y="539094"/>
            <a:ext cx="4283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ТК «Русская охота»</a:t>
            </a:r>
          </a:p>
          <a:p>
            <a:pPr algn="ctr"/>
            <a:r>
              <a:rPr lang="ru-RU" sz="3200" b="1" dirty="0" smtClean="0">
                <a:latin typeface="Constantia" pitchFamily="18" charset="0"/>
                <a:ea typeface="+mj-ea"/>
                <a:cs typeface="+mj-cs"/>
              </a:rPr>
              <a:t>15 сентября 2013 года</a:t>
            </a:r>
            <a:endParaRPr lang="ru-RU" sz="32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362" y="170080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12.00 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22.00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5910" y="1700808"/>
            <a:ext cx="677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onstantia" pitchFamily="18" charset="0"/>
                <a:ea typeface="+mj-ea"/>
                <a:cs typeface="+mj-cs"/>
              </a:rPr>
              <a:t>Этноград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;</a:t>
            </a:r>
          </a:p>
          <a:p>
            <a:r>
              <a:rPr lang="ru-RU" dirty="0" err="1" smtClean="0">
                <a:latin typeface="Constantia" pitchFamily="18" charset="0"/>
                <a:ea typeface="+mj-ea"/>
                <a:cs typeface="+mj-cs"/>
              </a:rPr>
              <a:t>СеноФест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 – специальный проект </a:t>
            </a:r>
            <a:r>
              <a:rPr lang="en-US" dirty="0" smtClean="0">
                <a:latin typeface="Constantia" pitchFamily="18" charset="0"/>
                <a:ea typeface="+mj-ea"/>
                <a:cs typeface="+mj-cs"/>
              </a:rPr>
              <a:t>III</a:t>
            </a:r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 Международного Фестиваля этнической музыки и культуры «Крепость-Русь»;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363" y="2636912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14.00  </a:t>
            </a:r>
            <a:r>
              <a:rPr lang="ru-RU" sz="2000" b="1" dirty="0">
                <a:latin typeface="Constantia" pitchFamily="18" charset="0"/>
                <a:ea typeface="+mj-ea"/>
                <a:cs typeface="+mj-cs"/>
              </a:rPr>
              <a:t>– </a:t>
            </a:r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18.00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5911" y="2636912"/>
            <a:ext cx="677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Выступление коллективов и мастер-классы на малой площади;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875" y="321297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ea typeface="+mj-ea"/>
                <a:cs typeface="+mj-cs"/>
              </a:rPr>
              <a:t>16.00</a:t>
            </a:r>
            <a:endParaRPr lang="ru-RU" sz="20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2423" y="3212976"/>
            <a:ext cx="677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  <a:ea typeface="+mj-ea"/>
                <a:cs typeface="+mj-cs"/>
              </a:rPr>
              <a:t>Закрытие и награждение коллективов, выступление гостей фестиваля: С.Старостин, «Частушка», «Белый день», «Садко».</a:t>
            </a:r>
          </a:p>
        </p:txBody>
      </p:sp>
      <p:pic>
        <p:nvPicPr>
          <p:cNvPr id="2050" name="Picture 2" descr="D:\Леночка\Фото мероприятий\Фестиваль Крепость Русь 1 день\DSC_7998.JPG"/>
          <p:cNvPicPr>
            <a:picLocks noChangeAspect="1" noChangeArrowheads="1"/>
          </p:cNvPicPr>
          <p:nvPr/>
        </p:nvPicPr>
        <p:blipFill>
          <a:blip r:embed="rId5" cstate="print"/>
          <a:srcRect b="5469"/>
          <a:stretch>
            <a:fillRect/>
          </a:stretch>
        </p:blipFill>
        <p:spPr bwMode="auto">
          <a:xfrm>
            <a:off x="5076056" y="4149080"/>
            <a:ext cx="3672408" cy="2304256"/>
          </a:xfrm>
          <a:prstGeom prst="rect">
            <a:avLst/>
          </a:prstGeom>
          <a:noFill/>
        </p:spPr>
      </p:pic>
      <p:pic>
        <p:nvPicPr>
          <p:cNvPr id="2051" name="Picture 3" descr="D:\Леночка\Фото мероприятий\Фестиваль Крепость Русь 2 день 1 диск\DSC_48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149080"/>
            <a:ext cx="3471572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39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719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Программа праздничных мероприятий, посвященных 350-летию города Пензы  «ВО СЛАВУ РОССИИ, ВО БЛАГО ЛЮДЕЙ!»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SanBuild &amp; 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Your User Name</cp:lastModifiedBy>
  <cp:revision>180</cp:revision>
  <cp:lastPrinted>2013-05-21T13:43:39Z</cp:lastPrinted>
  <dcterms:created xsi:type="dcterms:W3CDTF">2013-05-21T08:48:08Z</dcterms:created>
  <dcterms:modified xsi:type="dcterms:W3CDTF">2013-09-02T13:35:24Z</dcterms:modified>
</cp:coreProperties>
</file>